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0" r:id="rId3"/>
    <p:sldId id="290" r:id="rId4"/>
    <p:sldId id="311" r:id="rId5"/>
    <p:sldId id="298" r:id="rId6"/>
    <p:sldId id="310" r:id="rId7"/>
    <p:sldId id="309" r:id="rId8"/>
    <p:sldId id="296" r:id="rId9"/>
    <p:sldId id="317" r:id="rId10"/>
    <p:sldId id="318" r:id="rId11"/>
    <p:sldId id="312" r:id="rId12"/>
    <p:sldId id="302" r:id="rId13"/>
    <p:sldId id="314" r:id="rId14"/>
    <p:sldId id="315" r:id="rId15"/>
    <p:sldId id="316" r:id="rId16"/>
    <p:sldId id="297" r:id="rId17"/>
  </p:sldIdLst>
  <p:sldSz cx="9906000" cy="6858000" type="A4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09B"/>
    <a:srgbClr val="10518E"/>
    <a:srgbClr val="676767"/>
    <a:srgbClr val="004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80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BAF440-6379-4F4A-AD40-4915D62D0817}" type="datetimeFigureOut">
              <a:rPr lang="it-IT"/>
              <a:pPr>
                <a:defRPr/>
              </a:pPr>
              <a:t>15/01/2018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6706B41-01A5-9247-BD84-59D4F959D6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354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ED85DF-0690-4349-90CB-03BFD3F42293}" type="datetimeFigureOut">
              <a:rPr lang="it-IT"/>
              <a:pPr>
                <a:defRPr/>
              </a:pPr>
              <a:t>15/01/2018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19049B-9CDD-FB41-9102-3399BC5C21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0836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588" y="6484938"/>
            <a:ext cx="1079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4176713" y="6502400"/>
            <a:ext cx="1552575" cy="157163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676767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CE2CD86D-4033-4A43-AB98-CF5929CC31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783388" y="6532563"/>
            <a:ext cx="1854200" cy="187325"/>
          </a:xfrm>
          <a:prstGeom prst="rect">
            <a:avLst/>
          </a:prstGeom>
        </p:spPr>
        <p:txBody>
          <a:bodyPr anchor="b"/>
          <a:lstStyle>
            <a:lvl1pPr algn="r">
              <a:defRPr sz="700">
                <a:solidFill>
                  <a:srgbClr val="676767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it-IT"/>
              <a:t>R-0508-D0317-CI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683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3.pn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jpe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24" Type="http://schemas.openxmlformats.org/officeDocument/2006/relationships/image" Target="../media/image42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egnaposto piè di pagina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pic>
        <p:nvPicPr>
          <p:cNvPr id="5122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4063" y="2657786"/>
            <a:ext cx="54737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8" descr="AIDAM-shutterstock_1398357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64062" y="6118767"/>
            <a:ext cx="3920130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Associazione</a:t>
            </a:r>
            <a:r>
              <a:rPr lang="en-US" sz="10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</a:t>
            </a:r>
            <a:r>
              <a:rPr lang="en-US" sz="1000" b="1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Italiana</a:t>
            </a:r>
            <a:r>
              <a:rPr lang="en-US" sz="10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di </a:t>
            </a:r>
            <a:r>
              <a:rPr lang="en-US" sz="1000" b="1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Automazione</a:t>
            </a:r>
            <a:r>
              <a:rPr lang="en-US" sz="10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</a:t>
            </a:r>
            <a:r>
              <a:rPr lang="en-US" sz="1000" b="1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Meccatronica</a:t>
            </a:r>
            <a:endParaRPr lang="en-US" sz="1000" b="1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20000"/>
              </a:lnSpc>
            </a:pPr>
            <a:r>
              <a:rPr lang="en-US" sz="900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Viale</a:t>
            </a:r>
            <a:r>
              <a:rPr lang="en-US" sz="9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</a:t>
            </a:r>
            <a:r>
              <a:rPr lang="en-US" sz="900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Fulvio</a:t>
            </a:r>
            <a:r>
              <a:rPr lang="en-US" sz="9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</a:t>
            </a:r>
            <a:r>
              <a:rPr lang="en-US" sz="900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Testi</a:t>
            </a:r>
            <a:r>
              <a:rPr lang="en-US" sz="9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, 128 · 20092 · Cinisello Balsamo (MI) · Italy</a:t>
            </a:r>
          </a:p>
          <a:p>
            <a:pPr>
              <a:lnSpc>
                <a:spcPct val="120000"/>
              </a:lnSpc>
            </a:pPr>
            <a:r>
              <a:rPr lang="en-US" sz="9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Tel. +39 02 24416431  ·  </a:t>
            </a:r>
            <a:r>
              <a:rPr lang="en-US" sz="900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WWW.AIDAM.IT</a:t>
            </a:r>
            <a:r>
              <a:rPr lang="en-US" sz="9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 ·  </a:t>
            </a:r>
            <a:r>
              <a:rPr lang="en-US" sz="900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MARKETING@AIDAM.IT</a:t>
            </a:r>
            <a:endParaRPr lang="en-US" sz="9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13314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C0CCDCB-0023-8F4F-A7B2-00E00B0B1E7A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10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13316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3651250" y="862028"/>
            <a:ext cx="5089525" cy="4976425"/>
            <a:chOff x="3651250" y="847938"/>
            <a:chExt cx="5089525" cy="4976425"/>
          </a:xfrm>
        </p:grpSpPr>
        <p:sp>
          <p:nvSpPr>
            <p:cNvPr id="8" name="Rettangolo 10"/>
            <p:cNvSpPr>
              <a:spLocks noChangeArrowheads="1"/>
            </p:cNvSpPr>
            <p:nvPr/>
          </p:nvSpPr>
          <p:spPr bwMode="auto">
            <a:xfrm>
              <a:off x="3651250" y="3951030"/>
              <a:ext cx="4833938" cy="187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sz="28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PRAGMATISM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sz="28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PROFESSIONALITY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sz="28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FLEXIBILITY</a:t>
              </a:r>
            </a:p>
          </p:txBody>
        </p:sp>
        <p:sp>
          <p:nvSpPr>
            <p:cNvPr id="13317" name="Rettangolo 5"/>
            <p:cNvSpPr>
              <a:spLocks noChangeArrowheads="1"/>
            </p:cNvSpPr>
            <p:nvPr/>
          </p:nvSpPr>
          <p:spPr bwMode="auto">
            <a:xfrm>
              <a:off x="3651250" y="847938"/>
              <a:ext cx="50895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sz="4800" b="1" dirty="0">
                  <a:solidFill>
                    <a:srgbClr val="BFBFBF"/>
                  </a:solidFill>
                  <a:latin typeface="Trebuchet MS" charset="0"/>
                  <a:cs typeface="Trebuchet MS" charset="0"/>
                </a:rPr>
                <a:t>BY</a:t>
              </a:r>
              <a:endParaRPr lang="it-IT" sz="4800" dirty="0">
                <a:solidFill>
                  <a:srgbClr val="BFBFBF"/>
                </a:solidFill>
                <a:latin typeface="Trebuchet MS" charset="0"/>
                <a:cs typeface="Trebuchet MS" charset="0"/>
              </a:endParaRPr>
            </a:p>
          </p:txBody>
        </p:sp>
        <p:sp>
          <p:nvSpPr>
            <p:cNvPr id="7" name="Rettangolo 5"/>
            <p:cNvSpPr>
              <a:spLocks noChangeArrowheads="1"/>
            </p:cNvSpPr>
            <p:nvPr/>
          </p:nvSpPr>
          <p:spPr bwMode="auto">
            <a:xfrm>
              <a:off x="3651250" y="3309444"/>
              <a:ext cx="50895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sz="4800" b="1" dirty="0">
                  <a:solidFill>
                    <a:srgbClr val="BFBFBF"/>
                  </a:solidFill>
                  <a:latin typeface="Trebuchet MS" charset="0"/>
                  <a:cs typeface="Trebuchet MS" charset="0"/>
                </a:rPr>
                <a:t>WORKING WITH</a:t>
              </a:r>
              <a:endParaRPr lang="it-IT" sz="4800" dirty="0">
                <a:solidFill>
                  <a:srgbClr val="BFBFBF"/>
                </a:solidFill>
                <a:latin typeface="Trebuchet MS" charset="0"/>
                <a:cs typeface="Trebuchet MS" charset="0"/>
              </a:endParaRPr>
            </a:p>
          </p:txBody>
        </p:sp>
        <p:sp>
          <p:nvSpPr>
            <p:cNvPr id="9" name="Rettangolo 10"/>
            <p:cNvSpPr>
              <a:spLocks noChangeArrowheads="1"/>
            </p:cNvSpPr>
            <p:nvPr/>
          </p:nvSpPr>
          <p:spPr bwMode="auto">
            <a:xfrm>
              <a:off x="3651250" y="1431912"/>
              <a:ext cx="4833938" cy="187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sz="28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Managing all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sz="28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the technology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sz="28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on the 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04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11266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12CE726-FD7E-D447-A0FC-6CA9177E91E2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11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11268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8104188" y="296863"/>
            <a:ext cx="1947862" cy="13112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6042025" y="296863"/>
            <a:ext cx="1947863" cy="13112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979863" y="296863"/>
            <a:ext cx="1946275" cy="13112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 bwMode="auto">
          <a:xfrm>
            <a:off x="1916113" y="296863"/>
            <a:ext cx="1947862" cy="13112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 bwMode="auto">
          <a:xfrm>
            <a:off x="-146050" y="296863"/>
            <a:ext cx="1947863" cy="13112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" name="Immagine 2" descr="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143" y="296863"/>
            <a:ext cx="1945956" cy="1311275"/>
          </a:xfrm>
          <a:prstGeom prst="rect">
            <a:avLst/>
          </a:prstGeom>
        </p:spPr>
      </p:pic>
      <p:pic>
        <p:nvPicPr>
          <p:cNvPr id="4" name="Immagine 3" descr="Robot-Collaborativi-shutterstock_47820634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018" y="298724"/>
            <a:ext cx="1943195" cy="1309414"/>
          </a:xfrm>
          <a:prstGeom prst="rect">
            <a:avLst/>
          </a:prstGeom>
        </p:spPr>
      </p:pic>
      <p:pic>
        <p:nvPicPr>
          <p:cNvPr id="5" name="Immagine 4" descr="shutterstock_48040878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188" y="298724"/>
            <a:ext cx="1947863" cy="1312560"/>
          </a:xfrm>
          <a:prstGeom prst="rect">
            <a:avLst/>
          </a:prstGeom>
        </p:spPr>
      </p:pic>
      <p:pic>
        <p:nvPicPr>
          <p:cNvPr id="6" name="Immagine 5" descr="aidam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863" y="298724"/>
            <a:ext cx="1943195" cy="1309414"/>
          </a:xfrm>
          <a:prstGeom prst="rect">
            <a:avLst/>
          </a:prstGeom>
        </p:spPr>
      </p:pic>
      <p:pic>
        <p:nvPicPr>
          <p:cNvPr id="7" name="Immagine 6" descr="0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025" y="296863"/>
            <a:ext cx="1947864" cy="1312561"/>
          </a:xfrm>
          <a:prstGeom prst="rect">
            <a:avLst/>
          </a:prstGeom>
        </p:spPr>
      </p:pic>
      <p:sp>
        <p:nvSpPr>
          <p:cNvPr id="19" name="Rettangolo 10"/>
          <p:cNvSpPr>
            <a:spLocks noChangeArrowheads="1"/>
          </p:cNvSpPr>
          <p:nvPr/>
        </p:nvSpPr>
        <p:spPr bwMode="auto">
          <a:xfrm>
            <a:off x="3651250" y="3424873"/>
            <a:ext cx="6556090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COLLABORATING WITH institutions </a:t>
            </a:r>
          </a:p>
          <a:p>
            <a:pPr>
              <a:lnSpc>
                <a:spcPct val="150000"/>
              </a:lnSpc>
              <a:defRPr/>
            </a:pPr>
            <a:r>
              <a:rPr lang="en-US" sz="20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IN ORDER TO ADDRESS the transformation</a:t>
            </a:r>
          </a:p>
        </p:txBody>
      </p:sp>
      <p:sp>
        <p:nvSpPr>
          <p:cNvPr id="20" name="Rettangolo 5"/>
          <p:cNvSpPr>
            <a:spLocks noChangeArrowheads="1"/>
          </p:cNvSpPr>
          <p:nvPr/>
        </p:nvSpPr>
        <p:spPr bwMode="auto">
          <a:xfrm>
            <a:off x="3651250" y="1171125"/>
            <a:ext cx="54425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it-IT" sz="4800" b="1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AIDAM</a:t>
            </a:r>
            <a:endParaRPr lang="it-IT" sz="4800" b="1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r>
              <a:rPr lang="it-IT" sz="2400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PLAYS</a:t>
            </a:r>
            <a:r>
              <a:rPr lang="it-IT" sz="2400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A </a:t>
            </a:r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KEY</a:t>
            </a:r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 </a:t>
            </a:r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ROLE</a:t>
            </a:r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 </a:t>
            </a:r>
          </a:p>
        </p:txBody>
      </p:sp>
      <p:sp>
        <p:nvSpPr>
          <p:cNvPr id="21" name="Rettangolo 5"/>
          <p:cNvSpPr>
            <a:spLocks noChangeArrowheads="1"/>
          </p:cNvSpPr>
          <p:nvPr/>
        </p:nvSpPr>
        <p:spPr bwMode="auto">
          <a:xfrm>
            <a:off x="3651250" y="4491108"/>
            <a:ext cx="54425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cap="all" dirty="0">
                <a:solidFill>
                  <a:schemeClr val="bg1">
                    <a:lumMod val="75000"/>
                  </a:schemeClr>
                </a:solidFill>
                <a:latin typeface="Trebuchet MS" charset="0"/>
                <a:cs typeface="Trebuchet MS" charset="0"/>
              </a:rPr>
              <a:t>towards</a:t>
            </a:r>
            <a:br>
              <a:rPr lang="en-US" sz="4800" b="1" cap="all" dirty="0">
                <a:solidFill>
                  <a:schemeClr val="bg1">
                    <a:lumMod val="75000"/>
                  </a:schemeClr>
                </a:solidFill>
                <a:latin typeface="Trebuchet MS" charset="0"/>
                <a:cs typeface="Trebuchet MS" charset="0"/>
              </a:rPr>
            </a:br>
            <a:r>
              <a:rPr lang="en-US" sz="4800" b="1" cap="all" dirty="0">
                <a:solidFill>
                  <a:schemeClr val="bg1">
                    <a:lumMod val="75000"/>
                  </a:schemeClr>
                </a:solidFill>
                <a:latin typeface="Trebuchet MS" charset="0"/>
                <a:cs typeface="Trebuchet MS" charset="0"/>
              </a:rPr>
              <a:t>Industry 4.0</a:t>
            </a:r>
          </a:p>
        </p:txBody>
      </p:sp>
    </p:spTree>
    <p:extLst>
      <p:ext uri="{BB962C8B-B14F-4D97-AF65-F5344CB8AC3E}">
        <p14:creationId xmlns:p14="http://schemas.microsoft.com/office/powerpoint/2010/main" val="327044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11266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12CE726-FD7E-D447-A0FC-6CA9177E91E2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12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11268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ttangolo 5"/>
          <p:cNvSpPr>
            <a:spLocks noChangeArrowheads="1"/>
          </p:cNvSpPr>
          <p:nvPr/>
        </p:nvSpPr>
        <p:spPr bwMode="auto">
          <a:xfrm>
            <a:off x="3651250" y="1001025"/>
            <a:ext cx="5089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4800" b="1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BIG </a:t>
            </a:r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JUMP</a:t>
            </a:r>
            <a:endParaRPr lang="it-IT" sz="48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17" name="Rettangolo 10"/>
          <p:cNvSpPr>
            <a:spLocks noChangeArrowheads="1"/>
          </p:cNvSpPr>
          <p:nvPr/>
        </p:nvSpPr>
        <p:spPr bwMode="auto">
          <a:xfrm>
            <a:off x="3308383" y="2323622"/>
            <a:ext cx="58961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TOWARDS A </a:t>
            </a:r>
            <a:r>
              <a:rPr lang="en-US" sz="24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HIGHER LEVEL OF COMPETITION</a:t>
            </a:r>
          </a:p>
        </p:txBody>
      </p:sp>
      <p:sp>
        <p:nvSpPr>
          <p:cNvPr id="18" name="Rettangolo 5"/>
          <p:cNvSpPr>
            <a:spLocks noChangeArrowheads="1"/>
          </p:cNvSpPr>
          <p:nvPr/>
        </p:nvSpPr>
        <p:spPr bwMode="auto">
          <a:xfrm>
            <a:off x="3651250" y="2456075"/>
            <a:ext cx="55333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it-IT" sz="4800" b="1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OPEN </a:t>
            </a:r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INNOVATION</a:t>
            </a:r>
            <a:endParaRPr lang="it-IT" sz="48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19" name="Rettangolo 10"/>
          <p:cNvSpPr>
            <a:spLocks noChangeArrowheads="1"/>
          </p:cNvSpPr>
          <p:nvPr/>
        </p:nvSpPr>
        <p:spPr bwMode="auto">
          <a:xfrm>
            <a:off x="3308383" y="3835372"/>
            <a:ext cx="548748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EXPLOIT THE RELATED TECHNOLOGIES AND COMPETENCES</a:t>
            </a:r>
          </a:p>
          <a:p>
            <a:pPr>
              <a:lnSpc>
                <a:spcPct val="120000"/>
              </a:lnSpc>
              <a:defRPr/>
            </a:pPr>
            <a:r>
              <a:rPr lang="en-US" sz="24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IN FAVOR OF ASSOCIATION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5645159" y="5069713"/>
            <a:ext cx="2190063" cy="1187335"/>
            <a:chOff x="6042024" y="5103733"/>
            <a:chExt cx="2190063" cy="1187335"/>
          </a:xfrm>
        </p:grpSpPr>
        <p:sp>
          <p:nvSpPr>
            <p:cNvPr id="20" name="Rettangolo 10"/>
            <p:cNvSpPr>
              <a:spLocks noChangeArrowheads="1"/>
            </p:cNvSpPr>
            <p:nvPr/>
          </p:nvSpPr>
          <p:spPr bwMode="auto">
            <a:xfrm>
              <a:off x="6042024" y="5103733"/>
              <a:ext cx="128294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200" cap="all" dirty="0">
                  <a:solidFill>
                    <a:srgbClr val="676767"/>
                  </a:solidFill>
                  <a:latin typeface="Trebuchet MS" charset="0"/>
                  <a:cs typeface="Trebuchet MS" charset="0"/>
                </a:rPr>
                <a:t>· INDUSTRY 4.0</a:t>
              </a:r>
              <a:endParaRPr lang="en-US" cap="all" dirty="0">
                <a:solidFill>
                  <a:srgbClr val="676767"/>
                </a:solidFill>
                <a:latin typeface="Trebuchet MS" charset="0"/>
                <a:cs typeface="Trebuchet MS" charset="0"/>
              </a:endParaRPr>
            </a:p>
          </p:txBody>
        </p:sp>
        <p:sp>
          <p:nvSpPr>
            <p:cNvPr id="21" name="Rettangolo 10"/>
            <p:cNvSpPr>
              <a:spLocks noChangeArrowheads="1"/>
            </p:cNvSpPr>
            <p:nvPr/>
          </p:nvSpPr>
          <p:spPr bwMode="auto">
            <a:xfrm>
              <a:off x="6042025" y="5381530"/>
              <a:ext cx="1947864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200" cap="all" dirty="0">
                  <a:solidFill>
                    <a:srgbClr val="676767"/>
                  </a:solidFill>
                  <a:latin typeface="Trebuchet MS" charset="0"/>
                  <a:cs typeface="Trebuchet MS" charset="0"/>
                </a:rPr>
                <a:t>· COMPETENCE CENTER</a:t>
              </a:r>
              <a:endParaRPr lang="en-US" cap="all" dirty="0">
                <a:solidFill>
                  <a:srgbClr val="676767"/>
                </a:solidFill>
                <a:latin typeface="Trebuchet MS" charset="0"/>
                <a:cs typeface="Trebuchet MS" charset="0"/>
              </a:endParaRPr>
            </a:p>
          </p:txBody>
        </p:sp>
        <p:sp>
          <p:nvSpPr>
            <p:cNvPr id="22" name="Rettangolo 10"/>
            <p:cNvSpPr>
              <a:spLocks noChangeArrowheads="1"/>
            </p:cNvSpPr>
            <p:nvPr/>
          </p:nvSpPr>
          <p:spPr bwMode="auto">
            <a:xfrm>
              <a:off x="6042025" y="5659327"/>
              <a:ext cx="219006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200" cap="all" dirty="0">
                  <a:solidFill>
                    <a:srgbClr val="676767"/>
                  </a:solidFill>
                  <a:latin typeface="Trebuchet MS" charset="0"/>
                  <a:cs typeface="Trebuchet MS" charset="0"/>
                </a:rPr>
                <a:t>· DIGITAL INNOVATION HUB</a:t>
              </a:r>
            </a:p>
          </p:txBody>
        </p:sp>
        <p:sp>
          <p:nvSpPr>
            <p:cNvPr id="23" name="Rettangolo 10"/>
            <p:cNvSpPr>
              <a:spLocks noChangeArrowheads="1"/>
            </p:cNvSpPr>
            <p:nvPr/>
          </p:nvSpPr>
          <p:spPr bwMode="auto">
            <a:xfrm>
              <a:off x="6042025" y="5937125"/>
              <a:ext cx="219006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sz="1200" cap="all" dirty="0">
                  <a:solidFill>
                    <a:srgbClr val="676767"/>
                  </a:solidFill>
                  <a:latin typeface="Trebuchet MS" charset="0"/>
                  <a:cs typeface="Trebuchet MS" charset="0"/>
                </a:rPr>
                <a:t>· KNOW-HOW (INTANGIBLE)</a:t>
              </a:r>
              <a:endParaRPr lang="en-US" cap="all" dirty="0">
                <a:solidFill>
                  <a:srgbClr val="676767"/>
                </a:solidFill>
                <a:latin typeface="Trebuchet MS" charset="0"/>
                <a:cs typeface="Trebuchet MS" charset="0"/>
              </a:endParaRPr>
            </a:p>
          </p:txBody>
        </p:sp>
      </p:grpSp>
      <p:pic>
        <p:nvPicPr>
          <p:cNvPr id="24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7690" flipV="1">
            <a:off x="4957677" y="4916136"/>
            <a:ext cx="920639" cy="65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11266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12CE726-FD7E-D447-A0FC-6CA9177E91E2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13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11268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ttangolo 5"/>
          <p:cNvSpPr>
            <a:spLocks noChangeArrowheads="1"/>
          </p:cNvSpPr>
          <p:nvPr/>
        </p:nvSpPr>
        <p:spPr bwMode="auto">
          <a:xfrm>
            <a:off x="3651250" y="1715445"/>
            <a:ext cx="61342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STRONG "REFERENCE POINT"</a:t>
            </a:r>
            <a:endParaRPr lang="it-IT" sz="48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17" name="Rettangolo 10"/>
          <p:cNvSpPr>
            <a:spLocks noChangeArrowheads="1"/>
          </p:cNvSpPr>
          <p:nvPr/>
        </p:nvSpPr>
        <p:spPr bwMode="auto">
          <a:xfrm>
            <a:off x="3308383" y="3004022"/>
            <a:ext cx="58961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16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for</a:t>
            </a:r>
            <a:r>
              <a:rPr lang="en-US" sz="24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INDUSTRY 4.0</a:t>
            </a:r>
          </a:p>
        </p:txBody>
      </p:sp>
      <p:sp>
        <p:nvSpPr>
          <p:cNvPr id="18" name="Rettangolo 5"/>
          <p:cNvSpPr>
            <a:spLocks noChangeArrowheads="1"/>
          </p:cNvSpPr>
          <p:nvPr/>
        </p:nvSpPr>
        <p:spPr bwMode="auto">
          <a:xfrm>
            <a:off x="3651250" y="3170495"/>
            <a:ext cx="55333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it-IT" sz="4800" b="1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POLICY </a:t>
            </a:r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APPLIED</a:t>
            </a:r>
            <a:endParaRPr lang="it-IT" sz="48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19" name="Rettangolo 10"/>
          <p:cNvSpPr>
            <a:spLocks noChangeArrowheads="1"/>
          </p:cNvSpPr>
          <p:nvPr/>
        </p:nvSpPr>
        <p:spPr bwMode="auto">
          <a:xfrm>
            <a:off x="3308383" y="4561132"/>
            <a:ext cx="5487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4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TO THE MANUFACTURING</a:t>
            </a:r>
          </a:p>
        </p:txBody>
      </p:sp>
      <p:sp>
        <p:nvSpPr>
          <p:cNvPr id="20" name="Rettangolo 10"/>
          <p:cNvSpPr>
            <a:spLocks noChangeArrowheads="1"/>
          </p:cNvSpPr>
          <p:nvPr/>
        </p:nvSpPr>
        <p:spPr bwMode="auto">
          <a:xfrm>
            <a:off x="6479990" y="5395964"/>
            <a:ext cx="315812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· NATIONAL PLANS AND FISCAL BENEFITS</a:t>
            </a:r>
          </a:p>
          <a:p>
            <a:pPr>
              <a:lnSpc>
                <a:spcPct val="150000"/>
              </a:lnSpc>
              <a:defRPr/>
            </a:pPr>
            <a:r>
              <a:rPr lang="en-US" sz="12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· INVESTMENTS TO FINANCE R&amp;D PROJECTS</a:t>
            </a:r>
            <a:endParaRPr lang="en-US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24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82565" flipH="1" flipV="1">
            <a:off x="7922446" y="4591596"/>
            <a:ext cx="920639" cy="65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10"/>
          <p:cNvSpPr>
            <a:spLocks noChangeArrowheads="1"/>
          </p:cNvSpPr>
          <p:nvPr/>
        </p:nvSpPr>
        <p:spPr bwMode="auto">
          <a:xfrm>
            <a:off x="3308383" y="3457631"/>
            <a:ext cx="589615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for</a:t>
            </a:r>
            <a:r>
              <a:rPr lang="en-US" sz="24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ANY RELEVANT</a:t>
            </a:r>
          </a:p>
        </p:txBody>
      </p:sp>
      <p:sp>
        <p:nvSpPr>
          <p:cNvPr id="12" name="Rettangolo 10"/>
          <p:cNvSpPr>
            <a:spLocks noChangeArrowheads="1"/>
          </p:cNvSpPr>
          <p:nvPr/>
        </p:nvSpPr>
        <p:spPr bwMode="auto">
          <a:xfrm>
            <a:off x="6972457" y="485276"/>
            <a:ext cx="2404864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· OVERVIEW</a:t>
            </a:r>
          </a:p>
          <a:p>
            <a:pPr>
              <a:lnSpc>
                <a:spcPct val="150000"/>
              </a:lnSpc>
              <a:defRPr/>
            </a:pPr>
            <a:r>
              <a:rPr lang="en-US" sz="12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· PRIORITIES</a:t>
            </a:r>
          </a:p>
          <a:p>
            <a:pPr>
              <a:lnSpc>
                <a:spcPct val="150000"/>
              </a:lnSpc>
              <a:defRPr/>
            </a:pPr>
            <a:r>
              <a:rPr lang="en-US" sz="12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· ADDED VALUE </a:t>
            </a:r>
          </a:p>
          <a:p>
            <a:pPr>
              <a:lnSpc>
                <a:spcPct val="150000"/>
              </a:lnSpc>
              <a:defRPr/>
            </a:pPr>
            <a:r>
              <a:rPr lang="en-US" sz="12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· FUTURE BUSINESS MODELS</a:t>
            </a:r>
            <a:endParaRPr lang="en-US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13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16232" flipH="1" flipV="1">
            <a:off x="6353655" y="1625820"/>
            <a:ext cx="920639" cy="65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0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11266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12CE726-FD7E-D447-A0FC-6CA9177E91E2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14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11268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ttangolo 5"/>
          <p:cNvSpPr>
            <a:spLocks noChangeArrowheads="1"/>
          </p:cNvSpPr>
          <p:nvPr/>
        </p:nvSpPr>
        <p:spPr bwMode="auto">
          <a:xfrm>
            <a:off x="3651250" y="445365"/>
            <a:ext cx="5089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4800" b="1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AIDAM</a:t>
            </a:r>
            <a:endParaRPr lang="it-IT" sz="48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17" name="Rettangolo 10"/>
          <p:cNvSpPr>
            <a:spLocks noChangeArrowheads="1"/>
          </p:cNvSpPr>
          <p:nvPr/>
        </p:nvSpPr>
        <p:spPr bwMode="auto">
          <a:xfrm>
            <a:off x="3308383" y="1767962"/>
            <a:ext cx="62503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EXPLOITS EVERY PLAN DEDICATED</a:t>
            </a:r>
          </a:p>
        </p:txBody>
      </p:sp>
      <p:sp>
        <p:nvSpPr>
          <p:cNvPr id="18" name="Rettangolo 5"/>
          <p:cNvSpPr>
            <a:spLocks noChangeArrowheads="1"/>
          </p:cNvSpPr>
          <p:nvPr/>
        </p:nvSpPr>
        <p:spPr bwMode="auto">
          <a:xfrm>
            <a:off x="3651250" y="1526195"/>
            <a:ext cx="590749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it-IT" sz="4800" b="1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TO FINANCE</a:t>
            </a:r>
          </a:p>
          <a:p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THE </a:t>
            </a:r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INNOVATION</a:t>
            </a:r>
            <a:endParaRPr lang="it-IT" sz="48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24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17690" flipV="1">
            <a:off x="4740955" y="3855357"/>
            <a:ext cx="920639" cy="65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0"/>
          <p:cNvSpPr>
            <a:spLocks noChangeArrowheads="1"/>
          </p:cNvSpPr>
          <p:nvPr/>
        </p:nvSpPr>
        <p:spPr bwMode="auto">
          <a:xfrm>
            <a:off x="5513478" y="4103025"/>
            <a:ext cx="3158127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NATIONAL PLAN FOR INDUSTRY 4.0: </a:t>
            </a:r>
          </a:p>
          <a:p>
            <a:pPr>
              <a:lnSpc>
                <a:spcPct val="150000"/>
              </a:lnSpc>
              <a:defRPr/>
            </a:pPr>
            <a:r>
              <a:rPr lang="en-US" sz="12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SEVERAL INCENTIVES (FISCAL BENEFITS) TO FINANCE R&amp;D AND INNOVATION</a:t>
            </a:r>
          </a:p>
          <a:p>
            <a:pPr>
              <a:lnSpc>
                <a:spcPct val="150000"/>
              </a:lnSpc>
              <a:defRPr/>
            </a:pPr>
            <a:r>
              <a:rPr lang="en-US" sz="12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OF INDUSTRIAL COMPANIES</a:t>
            </a:r>
            <a:endParaRPr lang="en-US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4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FACTORY2.png"/>
          <p:cNvPicPr>
            <a:picLocks noChangeAspect="1"/>
          </p:cNvPicPr>
          <p:nvPr/>
        </p:nvPicPr>
        <p:blipFill>
          <a:blip r:embed="rId2" cstate="email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19" y="746182"/>
            <a:ext cx="4839573" cy="3400622"/>
          </a:xfrm>
          <a:prstGeom prst="rect">
            <a:avLst/>
          </a:prstGeom>
        </p:spPr>
      </p:pic>
      <p:sp>
        <p:nvSpPr>
          <p:cNvPr id="11265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11266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12CE726-FD7E-D447-A0FC-6CA9177E91E2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15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11268" name="Immagine 8" descr="AIDAM-shutterstock_139835755.jpg"/>
          <p:cNvPicPr>
            <a:picLocks noChangeAspect="1"/>
          </p:cNvPicPr>
          <p:nvPr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C1871030CL1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697" y="4470840"/>
            <a:ext cx="1047110" cy="39604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569" y="4506844"/>
            <a:ext cx="970983" cy="95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coi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7681" y="3023233"/>
            <a:ext cx="948815" cy="892661"/>
          </a:xfrm>
          <a:prstGeom prst="rect">
            <a:avLst/>
          </a:prstGeom>
        </p:spPr>
      </p:pic>
      <p:pic>
        <p:nvPicPr>
          <p:cNvPr id="13" name="Immagine 12" descr="barcode-scan-icon-psd_30-2603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01" y="4794876"/>
            <a:ext cx="922608" cy="628104"/>
          </a:xfrm>
          <a:prstGeom prst="rect">
            <a:avLst/>
          </a:prstGeom>
        </p:spPr>
      </p:pic>
      <p:pic>
        <p:nvPicPr>
          <p:cNvPr id="14" name="Immagine 13" descr="Icons8-Ios7-Finance-Purchase-Order.ic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08661" y="873633"/>
            <a:ext cx="639372" cy="639372"/>
          </a:xfrm>
          <a:prstGeom prst="rect">
            <a:avLst/>
          </a:prstGeom>
        </p:spPr>
      </p:pic>
      <p:pic>
        <p:nvPicPr>
          <p:cNvPr id="15" name="Immagine 14" descr="cassetto-easybox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8893">
            <a:off x="8310135" y="917919"/>
            <a:ext cx="805037" cy="428286"/>
          </a:xfrm>
          <a:prstGeom prst="rect">
            <a:avLst/>
          </a:prstGeom>
        </p:spPr>
      </p:pic>
      <p:pic>
        <p:nvPicPr>
          <p:cNvPr id="19" name="Immagine 18" descr="komplement-cassetto-con-frontale-in-vetro-bianco__0237833_PE377126_S4.JP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101" y="1397886"/>
            <a:ext cx="739105" cy="402401"/>
          </a:xfrm>
          <a:prstGeom prst="rect">
            <a:avLst/>
          </a:prstGeom>
        </p:spPr>
      </p:pic>
      <p:pic>
        <p:nvPicPr>
          <p:cNvPr id="20" name="Immagine 19" descr="METALTRE_Cassetti_per_banchi_da_lavoro_M3_d3761a61ce52bf815f0fb90d47f0c6ddc46572bc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6005" y="1889865"/>
            <a:ext cx="773297" cy="374277"/>
          </a:xfrm>
          <a:prstGeom prst="rect">
            <a:avLst/>
          </a:prstGeom>
        </p:spPr>
      </p:pic>
      <p:cxnSp>
        <p:nvCxnSpPr>
          <p:cNvPr id="21" name="Connettore 2 20"/>
          <p:cNvCxnSpPr/>
          <p:nvPr/>
        </p:nvCxnSpPr>
        <p:spPr bwMode="auto">
          <a:xfrm flipV="1">
            <a:off x="1727953" y="3349425"/>
            <a:ext cx="432048" cy="5100"/>
          </a:xfrm>
          <a:prstGeom prst="straightConnector1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2" name="Immagine 21" descr="barcode-scan-icon-psd_30-2603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41" y="3528479"/>
            <a:ext cx="423084" cy="288032"/>
          </a:xfrm>
          <a:prstGeom prst="rect">
            <a:avLst/>
          </a:prstGeom>
        </p:spPr>
      </p:pic>
      <p:sp>
        <p:nvSpPr>
          <p:cNvPr id="23" name="Rectangle 1"/>
          <p:cNvSpPr>
            <a:spLocks/>
          </p:cNvSpPr>
          <p:nvPr/>
        </p:nvSpPr>
        <p:spPr bwMode="auto">
          <a:xfrm>
            <a:off x="2376025" y="653259"/>
            <a:ext cx="13044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676767"/>
                </a:solidFill>
                <a:latin typeface="Trebuchet MS"/>
                <a:ea typeface="ＭＳ Ｐゴシック" charset="0"/>
                <a:cs typeface="Trebuchet MS"/>
                <a:sym typeface="Roboto Condensed Light" charset="0"/>
              </a:rPr>
              <a:t>CUSTOMER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676767"/>
                </a:solidFill>
                <a:latin typeface="Trebuchet MS"/>
                <a:ea typeface="ＭＳ Ｐゴシック" charset="0"/>
                <a:cs typeface="Trebuchet MS"/>
                <a:sym typeface="Roboto Condensed Light" charset="0"/>
              </a:rPr>
              <a:t>ORDER</a:t>
            </a:r>
          </a:p>
        </p:txBody>
      </p:sp>
      <p:sp>
        <p:nvSpPr>
          <p:cNvPr id="25" name="Rectangle 1"/>
          <p:cNvSpPr>
            <a:spLocks/>
          </p:cNvSpPr>
          <p:nvPr/>
        </p:nvSpPr>
        <p:spPr bwMode="auto">
          <a:xfrm>
            <a:off x="723232" y="2615055"/>
            <a:ext cx="1368152" cy="3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676767"/>
                </a:solidFill>
                <a:latin typeface="Trebuchet MS"/>
                <a:ea typeface="ＭＳ Ｐゴシック" charset="0"/>
                <a:cs typeface="Trebuchet MS"/>
                <a:sym typeface="Roboto Condensed Light" charset="0"/>
              </a:rPr>
              <a:t>RAW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676767"/>
                </a:solidFill>
                <a:latin typeface="Trebuchet MS"/>
                <a:cs typeface="Trebuchet MS"/>
                <a:sym typeface="Roboto Condensed Light" charset="0"/>
              </a:rPr>
              <a:t>MATERIALS</a:t>
            </a:r>
            <a:endParaRPr lang="en-US" sz="1200" dirty="0">
              <a:solidFill>
                <a:srgbClr val="676767"/>
              </a:solidFill>
              <a:latin typeface="Trebuchet MS"/>
              <a:ea typeface="ＭＳ Ｐゴシック" charset="0"/>
              <a:cs typeface="Trebuchet MS"/>
              <a:sym typeface="Roboto Condensed Light" charset="0"/>
            </a:endParaRPr>
          </a:p>
        </p:txBody>
      </p:sp>
      <p:pic>
        <p:nvPicPr>
          <p:cNvPr id="27" name="Immagine 26" descr="robot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11504" y="3570740"/>
            <a:ext cx="974177" cy="463671"/>
          </a:xfrm>
          <a:prstGeom prst="rect">
            <a:avLst/>
          </a:prstGeom>
        </p:spPr>
      </p:pic>
      <p:pic>
        <p:nvPicPr>
          <p:cNvPr id="28" name="Immagine 27" descr="braccio-robotico--ios-7-simbolo-interfaccia_318-35529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2049" y="3588698"/>
            <a:ext cx="443829" cy="443829"/>
          </a:xfrm>
          <a:prstGeom prst="rect">
            <a:avLst/>
          </a:prstGeom>
        </p:spPr>
      </p:pic>
      <p:pic>
        <p:nvPicPr>
          <p:cNvPr id="29" name="Immagine 28" descr="braccio-robotico--ios-7-simbolo-interfaccia_318-35529.png"/>
          <p:cNvPicPr>
            <a:picLocks noChangeAspect="1"/>
          </p:cNvPicPr>
          <p:nvPr/>
        </p:nvPicPr>
        <p:blipFill>
          <a:blip r:embed="rId15" cstate="print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224" y="3588698"/>
            <a:ext cx="443829" cy="443829"/>
          </a:xfrm>
          <a:prstGeom prst="rect">
            <a:avLst/>
          </a:prstGeom>
        </p:spPr>
      </p:pic>
      <p:pic>
        <p:nvPicPr>
          <p:cNvPr id="30" name="Immagine 29" descr="braccio-robotico--ios-7-simbolo-interfaccia_318-35529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57028" y="3465212"/>
            <a:ext cx="567315" cy="567315"/>
          </a:xfrm>
          <a:prstGeom prst="rect">
            <a:avLst/>
          </a:prstGeom>
        </p:spPr>
      </p:pic>
      <p:pic>
        <p:nvPicPr>
          <p:cNvPr id="31" name="Immagine 30" descr="robot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85490" y="3588698"/>
            <a:ext cx="974177" cy="463671"/>
          </a:xfrm>
          <a:prstGeom prst="rect">
            <a:avLst/>
          </a:prstGeom>
        </p:spPr>
      </p:pic>
      <p:pic>
        <p:nvPicPr>
          <p:cNvPr id="32" name="Immagine 31" descr="braccio-robotico--ios-7-simbolo-interfaccia_318-35529.png"/>
          <p:cNvPicPr>
            <a:picLocks noChangeAspect="1"/>
          </p:cNvPicPr>
          <p:nvPr/>
        </p:nvPicPr>
        <p:blipFill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06833" y="3588698"/>
            <a:ext cx="443829" cy="443829"/>
          </a:xfrm>
          <a:prstGeom prst="rect">
            <a:avLst/>
          </a:prstGeom>
        </p:spPr>
      </p:pic>
      <p:pic>
        <p:nvPicPr>
          <p:cNvPr id="33" name="Immagine 32" descr="500_F_64145794_jtZ5FfRrsg0nMHlTJ7uLy9dWdeBwVUJ5.jpg"/>
          <p:cNvPicPr>
            <a:picLocks noChangeAspect="1"/>
          </p:cNvPicPr>
          <p:nvPr/>
        </p:nvPicPr>
        <p:blipFill rotWithShape="1">
          <a:blip r:embed="rId17" cstate="print"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343" y="3295950"/>
            <a:ext cx="868482" cy="756420"/>
          </a:xfrm>
          <a:prstGeom prst="rect">
            <a:avLst/>
          </a:prstGeom>
        </p:spPr>
      </p:pic>
      <p:pic>
        <p:nvPicPr>
          <p:cNvPr id="34" name="Immagine 33" descr="braccio-robotico--ios-7-simbolo-interfaccia_318-35529.png"/>
          <p:cNvPicPr>
            <a:picLocks noChangeAspect="1"/>
          </p:cNvPicPr>
          <p:nvPr/>
        </p:nvPicPr>
        <p:blipFill>
          <a:blip r:embed="rId18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903" y="3213072"/>
            <a:ext cx="819455" cy="819455"/>
          </a:xfrm>
          <a:prstGeom prst="rect">
            <a:avLst/>
          </a:prstGeom>
        </p:spPr>
      </p:pic>
      <p:pic>
        <p:nvPicPr>
          <p:cNvPr id="35" name="Immagine 34" descr="braccio-robotico--ios-7-simbolo-interfaccia_318-35529.png"/>
          <p:cNvPicPr>
            <a:picLocks noChangeAspect="1"/>
          </p:cNvPicPr>
          <p:nvPr/>
        </p:nvPicPr>
        <p:blipFill>
          <a:blip r:embed="rId18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44189" y="3213072"/>
            <a:ext cx="819455" cy="819455"/>
          </a:xfrm>
          <a:prstGeom prst="rect">
            <a:avLst/>
          </a:prstGeom>
        </p:spPr>
      </p:pic>
      <p:pic>
        <p:nvPicPr>
          <p:cNvPr id="36" name="Immagine 35" descr="gancio.png"/>
          <p:cNvPicPr>
            <a:picLocks noChangeAspect="1"/>
          </p:cNvPicPr>
          <p:nvPr/>
        </p:nvPicPr>
        <p:blipFill>
          <a:blip r:embed="rId1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423" y="2917740"/>
            <a:ext cx="896212" cy="630350"/>
          </a:xfrm>
          <a:prstGeom prst="rect">
            <a:avLst/>
          </a:prstGeom>
        </p:spPr>
      </p:pic>
      <p:pic>
        <p:nvPicPr>
          <p:cNvPr id="37" name="Immagine 36" descr="gancio.png"/>
          <p:cNvPicPr>
            <a:picLocks noChangeAspect="1"/>
          </p:cNvPicPr>
          <p:nvPr/>
        </p:nvPicPr>
        <p:blipFill>
          <a:blip r:embed="rId1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54693" y="2917740"/>
            <a:ext cx="896212" cy="630350"/>
          </a:xfrm>
          <a:prstGeom prst="rect">
            <a:avLst/>
          </a:prstGeom>
        </p:spPr>
      </p:pic>
      <p:pic>
        <p:nvPicPr>
          <p:cNvPr id="38" name="Immagine 37" descr="binario.png"/>
          <p:cNvPicPr>
            <a:picLocks noChangeAspect="1"/>
          </p:cNvPicPr>
          <p:nvPr/>
        </p:nvPicPr>
        <p:blipFill>
          <a:blip r:embed="rId20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459" y="2917740"/>
            <a:ext cx="985410" cy="89583"/>
          </a:xfrm>
          <a:prstGeom prst="rect">
            <a:avLst/>
          </a:prstGeom>
        </p:spPr>
      </p:pic>
      <p:pic>
        <p:nvPicPr>
          <p:cNvPr id="39" name="Immagine 38" descr="binario.png"/>
          <p:cNvPicPr>
            <a:picLocks noChangeAspect="1"/>
          </p:cNvPicPr>
          <p:nvPr/>
        </p:nvPicPr>
        <p:blipFill>
          <a:blip r:embed="rId20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189" y="2917740"/>
            <a:ext cx="985410" cy="89583"/>
          </a:xfrm>
          <a:prstGeom prst="rect">
            <a:avLst/>
          </a:prstGeom>
        </p:spPr>
      </p:pic>
      <p:pic>
        <p:nvPicPr>
          <p:cNvPr id="40" name="Immagine 39" descr="496219-200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630" y="2922668"/>
            <a:ext cx="990137" cy="990137"/>
          </a:xfrm>
          <a:prstGeom prst="rect">
            <a:avLst/>
          </a:prstGeom>
        </p:spPr>
      </p:pic>
      <p:cxnSp>
        <p:nvCxnSpPr>
          <p:cNvPr id="41" name="Connettore 2 40"/>
          <p:cNvCxnSpPr/>
          <p:nvPr/>
        </p:nvCxnSpPr>
        <p:spPr bwMode="auto">
          <a:xfrm flipV="1">
            <a:off x="7632609" y="3349425"/>
            <a:ext cx="432048" cy="5100"/>
          </a:xfrm>
          <a:prstGeom prst="straightConnector1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Connettore 2 41"/>
          <p:cNvCxnSpPr/>
          <p:nvPr/>
        </p:nvCxnSpPr>
        <p:spPr bwMode="auto">
          <a:xfrm>
            <a:off x="8724834" y="2354622"/>
            <a:ext cx="0" cy="504056"/>
          </a:xfrm>
          <a:prstGeom prst="straightConnector1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3" name="Immagine 42" descr="9982-200.png"/>
          <p:cNvPicPr>
            <a:picLocks noChangeAspect="1"/>
          </p:cNvPicPr>
          <p:nvPr/>
        </p:nvPicPr>
        <p:blipFill>
          <a:blip r:embed="rId2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186" y="4938892"/>
            <a:ext cx="426383" cy="426383"/>
          </a:xfrm>
          <a:prstGeom prst="rect">
            <a:avLst/>
          </a:prstGeom>
        </p:spPr>
      </p:pic>
      <p:pic>
        <p:nvPicPr>
          <p:cNvPr id="44" name="Immagine 43" descr="braccio-robotico--ios-7-simbolo-interfaccia_318-355292.png"/>
          <p:cNvPicPr>
            <a:picLocks noChangeAspect="1"/>
          </p:cNvPicPr>
          <p:nvPr/>
        </p:nvPicPr>
        <p:blipFill>
          <a:blip r:embed="rId23" cstate="print"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1" y="4633779"/>
            <a:ext cx="825479" cy="737161"/>
          </a:xfrm>
          <a:prstGeom prst="rect">
            <a:avLst/>
          </a:prstGeom>
        </p:spPr>
      </p:pic>
      <p:cxnSp>
        <p:nvCxnSpPr>
          <p:cNvPr id="45" name="Connettore 2 44"/>
          <p:cNvCxnSpPr/>
          <p:nvPr/>
        </p:nvCxnSpPr>
        <p:spPr bwMode="auto">
          <a:xfrm>
            <a:off x="2980433" y="4621446"/>
            <a:ext cx="115672" cy="294196"/>
          </a:xfrm>
          <a:prstGeom prst="straightConnector1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Connettore 2 45"/>
          <p:cNvCxnSpPr/>
          <p:nvPr/>
        </p:nvCxnSpPr>
        <p:spPr bwMode="auto">
          <a:xfrm>
            <a:off x="1367913" y="4993083"/>
            <a:ext cx="720080" cy="0"/>
          </a:xfrm>
          <a:prstGeom prst="straightConnector1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Rectangle 1"/>
          <p:cNvSpPr>
            <a:spLocks/>
          </p:cNvSpPr>
          <p:nvPr/>
        </p:nvSpPr>
        <p:spPr bwMode="auto">
          <a:xfrm>
            <a:off x="215785" y="5533064"/>
            <a:ext cx="3024336" cy="2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676767"/>
                </a:solidFill>
                <a:latin typeface="Trebuchet MS"/>
                <a:ea typeface="ＭＳ Ｐゴシック" charset="0"/>
                <a:cs typeface="Trebuchet MS"/>
                <a:sym typeface="Roboto Condensed Light" charset="0"/>
              </a:rPr>
              <a:t>AUTOMATIC RECONFIGURATION</a:t>
            </a:r>
          </a:p>
        </p:txBody>
      </p:sp>
      <p:sp>
        <p:nvSpPr>
          <p:cNvPr id="48" name="Rettangolo 47"/>
          <p:cNvSpPr/>
          <p:nvPr/>
        </p:nvSpPr>
        <p:spPr bwMode="auto">
          <a:xfrm>
            <a:off x="215785" y="4434836"/>
            <a:ext cx="3024336" cy="1368152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50" name="Gruppo 49"/>
          <p:cNvGrpSpPr/>
          <p:nvPr/>
        </p:nvGrpSpPr>
        <p:grpSpPr>
          <a:xfrm>
            <a:off x="3646580" y="4551748"/>
            <a:ext cx="2499450" cy="596297"/>
            <a:chOff x="1352600" y="5517232"/>
            <a:chExt cx="3024335" cy="721520"/>
          </a:xfrm>
        </p:grpSpPr>
        <p:pic>
          <p:nvPicPr>
            <p:cNvPr id="53" name="Immagine 52" descr="cilindro pneumatico.jpg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352600" y="5661248"/>
              <a:ext cx="1224136" cy="444179"/>
            </a:xfrm>
            <a:prstGeom prst="rect">
              <a:avLst/>
            </a:prstGeom>
          </p:spPr>
        </p:pic>
        <p:pic>
          <p:nvPicPr>
            <p:cNvPr id="54" name="Immagine 53" descr="cilindro elettrico MoxMec.jpg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4808" y="5733256"/>
              <a:ext cx="1152127" cy="505496"/>
            </a:xfrm>
            <a:prstGeom prst="rect">
              <a:avLst/>
            </a:prstGeom>
          </p:spPr>
        </p:pic>
        <p:cxnSp>
          <p:nvCxnSpPr>
            <p:cNvPr id="55" name="Connettore 1 54"/>
            <p:cNvCxnSpPr/>
            <p:nvPr/>
          </p:nvCxnSpPr>
          <p:spPr bwMode="auto">
            <a:xfrm flipV="1">
              <a:off x="1496616" y="5517232"/>
              <a:ext cx="792088" cy="720080"/>
            </a:xfrm>
            <a:prstGeom prst="line">
              <a:avLst/>
            </a:prstGeom>
            <a:blipFill dpi="0" rotWithShape="0">
              <a:blip r:embed="rId12"/>
              <a:srcRect/>
              <a:tile tx="0" ty="0" sx="100000" sy="100000" flip="none" algn="tl"/>
            </a:blip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" name="Connettore 1 55"/>
            <p:cNvCxnSpPr/>
            <p:nvPr/>
          </p:nvCxnSpPr>
          <p:spPr bwMode="auto">
            <a:xfrm flipH="1" flipV="1">
              <a:off x="1424608" y="5517232"/>
              <a:ext cx="792088" cy="720080"/>
            </a:xfrm>
            <a:prstGeom prst="line">
              <a:avLst/>
            </a:prstGeom>
            <a:blipFill dpi="0" rotWithShape="0">
              <a:blip r:embed="rId12"/>
              <a:srcRect/>
              <a:tile tx="0" ty="0" sx="100000" sy="100000" flip="none" algn="tl"/>
            </a:blip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Connettore 2 56"/>
            <p:cNvCxnSpPr/>
            <p:nvPr/>
          </p:nvCxnSpPr>
          <p:spPr bwMode="auto">
            <a:xfrm flipV="1">
              <a:off x="2720752" y="5949280"/>
              <a:ext cx="432048" cy="5100"/>
            </a:xfrm>
            <a:prstGeom prst="straightConnector1">
              <a:avLst/>
            </a:prstGeom>
            <a:blipFill dpi="0" rotWithShape="0">
              <a:blip r:embed="rId1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1" name="Rectangle 1"/>
          <p:cNvSpPr>
            <a:spLocks/>
          </p:cNvSpPr>
          <p:nvPr/>
        </p:nvSpPr>
        <p:spPr bwMode="auto">
          <a:xfrm>
            <a:off x="3384137" y="5501232"/>
            <a:ext cx="3024336" cy="26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200" dirty="0">
                <a:solidFill>
                  <a:srgbClr val="676767"/>
                </a:solidFill>
                <a:latin typeface="Trebuchet MS"/>
                <a:ea typeface="ＭＳ Ｐゴシック" charset="0"/>
                <a:cs typeface="Trebuchet MS"/>
                <a:sym typeface="Roboto Condensed Light" charset="0"/>
              </a:rPr>
              <a:t>ELECTRICAL ACTUATORS</a:t>
            </a:r>
          </a:p>
        </p:txBody>
      </p:sp>
      <p:sp>
        <p:nvSpPr>
          <p:cNvPr id="52" name="Rettangolo 51"/>
          <p:cNvSpPr/>
          <p:nvPr/>
        </p:nvSpPr>
        <p:spPr bwMode="auto">
          <a:xfrm>
            <a:off x="3384137" y="4434836"/>
            <a:ext cx="3024336" cy="1368152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58" name="Connettore 2 57"/>
          <p:cNvCxnSpPr>
            <a:stCxn id="22" idx="2"/>
          </p:cNvCxnSpPr>
          <p:nvPr/>
        </p:nvCxnSpPr>
        <p:spPr bwMode="auto">
          <a:xfrm>
            <a:off x="931383" y="3816511"/>
            <a:ext cx="76490" cy="906357"/>
          </a:xfrm>
          <a:prstGeom prst="straightConnector1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Connettore 2 58"/>
          <p:cNvCxnSpPr/>
          <p:nvPr/>
        </p:nvCxnSpPr>
        <p:spPr bwMode="auto">
          <a:xfrm>
            <a:off x="2664057" y="1224223"/>
            <a:ext cx="0" cy="576064"/>
          </a:xfrm>
          <a:prstGeom prst="straightConnector1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Rectangle 1"/>
          <p:cNvSpPr>
            <a:spLocks/>
          </p:cNvSpPr>
          <p:nvPr/>
        </p:nvSpPr>
        <p:spPr bwMode="auto">
          <a:xfrm>
            <a:off x="6552489" y="5495436"/>
            <a:ext cx="3024335" cy="27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200" dirty="0">
                <a:solidFill>
                  <a:srgbClr val="676767"/>
                </a:solidFill>
                <a:latin typeface="Trebuchet MS"/>
                <a:cs typeface="Trebuchet MS"/>
                <a:sym typeface="Roboto Condensed Light" charset="0"/>
              </a:rPr>
              <a:t>M2M TECHNOLOGY</a:t>
            </a:r>
          </a:p>
        </p:txBody>
      </p:sp>
      <p:sp>
        <p:nvSpPr>
          <p:cNvPr id="61" name="Rettangolo 60"/>
          <p:cNvSpPr/>
          <p:nvPr/>
        </p:nvSpPr>
        <p:spPr bwMode="auto">
          <a:xfrm>
            <a:off x="6552489" y="4434836"/>
            <a:ext cx="3024336" cy="1368152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2" name="Immagine 3" descr="C1871014CL7L_3D_ritagliato.pdf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6745" y="5154916"/>
            <a:ext cx="616263" cy="62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Connettore 2 62"/>
          <p:cNvCxnSpPr/>
          <p:nvPr/>
        </p:nvCxnSpPr>
        <p:spPr bwMode="auto">
          <a:xfrm>
            <a:off x="8712729" y="4866884"/>
            <a:ext cx="187680" cy="222188"/>
          </a:xfrm>
          <a:prstGeom prst="straightConnector1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Connettore 2 63"/>
          <p:cNvCxnSpPr/>
          <p:nvPr/>
        </p:nvCxnSpPr>
        <p:spPr bwMode="auto">
          <a:xfrm flipV="1">
            <a:off x="8280681" y="4866884"/>
            <a:ext cx="288032" cy="216024"/>
          </a:xfrm>
          <a:prstGeom prst="straightConnector1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Connettore 2 64"/>
          <p:cNvCxnSpPr/>
          <p:nvPr/>
        </p:nvCxnSpPr>
        <p:spPr bwMode="auto">
          <a:xfrm>
            <a:off x="8424697" y="5154916"/>
            <a:ext cx="331696" cy="6164"/>
          </a:xfrm>
          <a:prstGeom prst="straightConnector1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6" name="Immagine 65" descr="Icons8-Ios7-Finance-Purchase-Order.ic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572" y="1760247"/>
            <a:ext cx="639372" cy="639372"/>
          </a:xfrm>
          <a:prstGeom prst="rect">
            <a:avLst/>
          </a:prstGeom>
        </p:spPr>
      </p:pic>
      <p:sp>
        <p:nvSpPr>
          <p:cNvPr id="67" name="Rectangle 1"/>
          <p:cNvSpPr>
            <a:spLocks/>
          </p:cNvSpPr>
          <p:nvPr/>
        </p:nvSpPr>
        <p:spPr bwMode="auto">
          <a:xfrm>
            <a:off x="1269253" y="1584263"/>
            <a:ext cx="13044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676767"/>
                </a:solidFill>
                <a:latin typeface="Trebuchet MS"/>
                <a:cs typeface="Trebuchet MS"/>
                <a:sym typeface="Roboto Condensed Light" charset="0"/>
              </a:rPr>
              <a:t>PURCHASE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676767"/>
                </a:solidFill>
                <a:latin typeface="Trebuchet MS"/>
                <a:cs typeface="Trebuchet MS"/>
                <a:sym typeface="Roboto Condensed Light" charset="0"/>
              </a:rPr>
              <a:t>ORDER</a:t>
            </a:r>
          </a:p>
        </p:txBody>
      </p:sp>
      <p:cxnSp>
        <p:nvCxnSpPr>
          <p:cNvPr id="68" name="Connettore 2 67"/>
          <p:cNvCxnSpPr/>
          <p:nvPr/>
        </p:nvCxnSpPr>
        <p:spPr bwMode="auto">
          <a:xfrm flipH="1" flipV="1">
            <a:off x="1727953" y="2274596"/>
            <a:ext cx="504056" cy="216025"/>
          </a:xfrm>
          <a:prstGeom prst="straightConnector1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964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ttangolo 5"/>
          <p:cNvSpPr>
            <a:spLocks noChangeArrowheads="1"/>
          </p:cNvSpPr>
          <p:nvPr/>
        </p:nvSpPr>
        <p:spPr bwMode="auto">
          <a:xfrm>
            <a:off x="2672522" y="3044282"/>
            <a:ext cx="72350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it-IT" sz="44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THANK</a:t>
            </a:r>
            <a:r>
              <a:rPr lang="it-IT" sz="44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 </a:t>
            </a:r>
            <a:r>
              <a:rPr lang="it-IT" sz="44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YOU</a:t>
            </a:r>
            <a:endParaRPr lang="it-IT" sz="44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22530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B9BC162-678B-4943-8740-E9C87B5F0684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16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22532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10"/>
          <p:cNvSpPr>
            <a:spLocks noChangeArrowheads="1"/>
          </p:cNvSpPr>
          <p:nvPr/>
        </p:nvSpPr>
        <p:spPr bwMode="auto">
          <a:xfrm>
            <a:off x="5154862" y="6289310"/>
            <a:ext cx="2270386" cy="4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WWW.AIDAM.IT</a:t>
            </a:r>
            <a:endParaRPr lang="en-US" sz="16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ttangolo 5"/>
          <p:cNvSpPr>
            <a:spLocks noChangeArrowheads="1"/>
          </p:cNvSpPr>
          <p:nvPr/>
        </p:nvSpPr>
        <p:spPr bwMode="auto">
          <a:xfrm>
            <a:off x="4251384" y="1633538"/>
            <a:ext cx="5089525" cy="76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it-IT" sz="20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ITALIAN</a:t>
            </a:r>
            <a:r>
              <a:rPr lang="it-IT" sz="20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 </a:t>
            </a:r>
            <a:r>
              <a:rPr lang="it-IT" sz="20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ASSOCIATION</a:t>
            </a:r>
            <a:r>
              <a:rPr lang="it-IT" sz="20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 OF </a:t>
            </a:r>
          </a:p>
          <a:p>
            <a:pPr>
              <a:lnSpc>
                <a:spcPct val="110000"/>
              </a:lnSpc>
            </a:pPr>
            <a:r>
              <a:rPr lang="it-IT" sz="20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AUTOMATION AND </a:t>
            </a:r>
            <a:r>
              <a:rPr lang="it-IT" sz="20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MECHATRONICS</a:t>
            </a:r>
            <a:endParaRPr lang="it-IT" sz="20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6146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6147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403A013-1F8D-574B-9AD5-1C0C8870ABEA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2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13" name="Rettangolo 10"/>
          <p:cNvSpPr>
            <a:spLocks noChangeArrowheads="1"/>
          </p:cNvSpPr>
          <p:nvPr/>
        </p:nvSpPr>
        <p:spPr bwMode="auto">
          <a:xfrm>
            <a:off x="4249796" y="2710926"/>
            <a:ext cx="5577588" cy="237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2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AIDA WAS BORN</a:t>
            </a:r>
          </a:p>
          <a:p>
            <a:pPr>
              <a:lnSpc>
                <a:spcPct val="120000"/>
              </a:lnSpc>
              <a:defRPr/>
            </a:pPr>
            <a:r>
              <a:rPr lang="it-IT" sz="1200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ITALIAN</a:t>
            </a:r>
            <a:r>
              <a:rPr lang="it-IT" sz="12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</a:t>
            </a:r>
            <a:r>
              <a:rPr lang="it-IT" sz="1200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ASSOCIATION</a:t>
            </a:r>
            <a:r>
              <a:rPr lang="it-IT" sz="12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OF AUTOMATION</a:t>
            </a:r>
          </a:p>
          <a:p>
            <a:pPr>
              <a:lnSpc>
                <a:spcPct val="120000"/>
              </a:lnSpc>
              <a:defRPr/>
            </a:pPr>
            <a:endParaRPr lang="it-IT" sz="12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20000"/>
              </a:lnSpc>
              <a:defRPr/>
            </a:pPr>
            <a:endParaRPr lang="it-IT" sz="24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20000"/>
              </a:lnSpc>
              <a:defRPr/>
            </a:pPr>
            <a:endParaRPr lang="it-IT" sz="16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sz="24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AIDA EVOLVES IN </a:t>
            </a:r>
            <a:r>
              <a:rPr lang="it-IT" sz="2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AIDAM</a:t>
            </a:r>
          </a:p>
          <a:p>
            <a:pPr>
              <a:lnSpc>
                <a:spcPct val="120000"/>
              </a:lnSpc>
              <a:defRPr/>
            </a:pPr>
            <a:r>
              <a:rPr lang="it-IT" sz="1200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ITALIAN</a:t>
            </a:r>
            <a:r>
              <a:rPr lang="it-IT" sz="12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</a:t>
            </a:r>
            <a:r>
              <a:rPr lang="it-IT" sz="1200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ASSOCIATION</a:t>
            </a:r>
            <a:r>
              <a:rPr lang="it-IT" sz="12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OF AUTOMATION AND </a:t>
            </a:r>
            <a:r>
              <a:rPr lang="it-IT" sz="1200" b="1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MECHATRONICS</a:t>
            </a:r>
            <a:endParaRPr lang="it-IT" sz="1200" b="1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6149" name="Im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796" y="1011238"/>
            <a:ext cx="2963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magine 4" descr="AIDAM-shutterstock_13983575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10"/>
          <p:cNvSpPr>
            <a:spLocks noChangeArrowheads="1"/>
          </p:cNvSpPr>
          <p:nvPr/>
        </p:nvSpPr>
        <p:spPr bwMode="auto">
          <a:xfrm>
            <a:off x="2844328" y="2449337"/>
            <a:ext cx="1551733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4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1999</a:t>
            </a:r>
            <a:endParaRPr lang="it-IT" sz="36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251384" y="5349303"/>
            <a:ext cx="3591360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it-IT" sz="1050" cap="all" dirty="0" err="1">
                <a:solidFill>
                  <a:srgbClr val="676767"/>
                </a:solidFill>
                <a:latin typeface="Trebuchet MS"/>
                <a:cs typeface="Trebuchet MS"/>
              </a:rPr>
              <a:t>multidisciplinary</a:t>
            </a:r>
            <a:r>
              <a:rPr lang="it-IT" sz="1050" cap="all" dirty="0">
                <a:solidFill>
                  <a:srgbClr val="676767"/>
                </a:solidFill>
                <a:latin typeface="Trebuchet MS"/>
                <a:cs typeface="Trebuchet MS"/>
              </a:rPr>
              <a:t> </a:t>
            </a:r>
            <a:r>
              <a:rPr lang="it-IT" sz="1050" cap="all" dirty="0" err="1">
                <a:solidFill>
                  <a:srgbClr val="676767"/>
                </a:solidFill>
                <a:latin typeface="Trebuchet MS"/>
                <a:cs typeface="Trebuchet MS"/>
              </a:rPr>
              <a:t>field</a:t>
            </a:r>
            <a:r>
              <a:rPr lang="it-IT" sz="1050" cap="all" dirty="0">
                <a:solidFill>
                  <a:srgbClr val="676767"/>
                </a:solidFill>
                <a:latin typeface="Trebuchet MS"/>
                <a:cs typeface="Trebuchet MS"/>
              </a:rPr>
              <a:t> </a:t>
            </a:r>
            <a:r>
              <a:rPr lang="it-IT" sz="1050" cap="all" dirty="0" err="1">
                <a:solidFill>
                  <a:srgbClr val="676767"/>
                </a:solidFill>
                <a:latin typeface="Trebuchet MS"/>
                <a:cs typeface="Trebuchet MS"/>
              </a:rPr>
              <a:t>that</a:t>
            </a:r>
            <a:r>
              <a:rPr lang="it-IT" sz="1050" cap="all" dirty="0">
                <a:solidFill>
                  <a:srgbClr val="676767"/>
                </a:solidFill>
                <a:latin typeface="Trebuchet MS"/>
                <a:cs typeface="Trebuchet MS"/>
              </a:rPr>
              <a:t> </a:t>
            </a:r>
            <a:r>
              <a:rPr lang="it-IT" sz="1050" cap="all" dirty="0" err="1">
                <a:solidFill>
                  <a:srgbClr val="676767"/>
                </a:solidFill>
                <a:latin typeface="Trebuchet MS"/>
                <a:cs typeface="Trebuchet MS"/>
              </a:rPr>
              <a:t>studies</a:t>
            </a:r>
            <a:r>
              <a:rPr lang="it-IT" sz="1050" cap="all" dirty="0">
                <a:solidFill>
                  <a:srgbClr val="676767"/>
                </a:solidFill>
                <a:latin typeface="Trebuchet MS"/>
                <a:cs typeface="Trebuchet MS"/>
              </a:rPr>
              <a:t> the </a:t>
            </a:r>
            <a:r>
              <a:rPr lang="it-IT" sz="1050" cap="all" dirty="0" err="1">
                <a:solidFill>
                  <a:srgbClr val="676767"/>
                </a:solidFill>
                <a:latin typeface="Trebuchet MS"/>
                <a:cs typeface="Trebuchet MS"/>
              </a:rPr>
              <a:t>combination</a:t>
            </a:r>
            <a:r>
              <a:rPr lang="it-IT" sz="1050" cap="all" dirty="0">
                <a:solidFill>
                  <a:srgbClr val="676767"/>
                </a:solidFill>
                <a:latin typeface="Trebuchet MS"/>
                <a:cs typeface="Trebuchet MS"/>
              </a:rPr>
              <a:t> of </a:t>
            </a:r>
            <a:r>
              <a:rPr lang="it-IT" sz="1050" b="1" cap="all" dirty="0" err="1">
                <a:solidFill>
                  <a:srgbClr val="676767"/>
                </a:solidFill>
                <a:latin typeface="Trebuchet MS"/>
                <a:cs typeface="Trebuchet MS"/>
              </a:rPr>
              <a:t>mechanical</a:t>
            </a:r>
            <a:r>
              <a:rPr lang="it-IT" sz="1050" cap="all" dirty="0">
                <a:solidFill>
                  <a:srgbClr val="676767"/>
                </a:solidFill>
                <a:latin typeface="Trebuchet MS"/>
                <a:cs typeface="Trebuchet MS"/>
              </a:rPr>
              <a:t> </a:t>
            </a:r>
            <a:r>
              <a:rPr lang="it-IT" sz="1050" cap="all" dirty="0" err="1">
                <a:solidFill>
                  <a:srgbClr val="676767"/>
                </a:solidFill>
                <a:latin typeface="Trebuchet MS"/>
                <a:cs typeface="Trebuchet MS"/>
              </a:rPr>
              <a:t>engineering</a:t>
            </a:r>
            <a:r>
              <a:rPr lang="it-IT" sz="1050" cap="all" dirty="0">
                <a:solidFill>
                  <a:srgbClr val="676767"/>
                </a:solidFill>
                <a:latin typeface="Trebuchet MS"/>
                <a:cs typeface="Trebuchet MS"/>
              </a:rPr>
              <a:t>, </a:t>
            </a:r>
            <a:r>
              <a:rPr lang="it-IT" sz="1050" b="1" cap="all" dirty="0" err="1">
                <a:solidFill>
                  <a:srgbClr val="676767"/>
                </a:solidFill>
                <a:latin typeface="Trebuchet MS"/>
                <a:cs typeface="Trebuchet MS"/>
              </a:rPr>
              <a:t>electronic</a:t>
            </a:r>
            <a:r>
              <a:rPr lang="it-IT" sz="1050" cap="all" dirty="0">
                <a:solidFill>
                  <a:srgbClr val="676767"/>
                </a:solidFill>
                <a:latin typeface="Trebuchet MS"/>
                <a:cs typeface="Trebuchet MS"/>
              </a:rPr>
              <a:t> </a:t>
            </a:r>
            <a:r>
              <a:rPr lang="it-IT" sz="1050" cap="all" dirty="0" err="1">
                <a:solidFill>
                  <a:srgbClr val="676767"/>
                </a:solidFill>
                <a:latin typeface="Trebuchet MS"/>
                <a:cs typeface="Trebuchet MS"/>
              </a:rPr>
              <a:t>engineering</a:t>
            </a:r>
            <a:r>
              <a:rPr lang="it-IT" sz="1050" cap="all" dirty="0">
                <a:solidFill>
                  <a:srgbClr val="676767"/>
                </a:solidFill>
                <a:latin typeface="Trebuchet MS"/>
                <a:cs typeface="Trebuchet MS"/>
              </a:rPr>
              <a:t>, </a:t>
            </a:r>
            <a:r>
              <a:rPr lang="it-IT" sz="1050" b="1" cap="all" dirty="0">
                <a:solidFill>
                  <a:srgbClr val="676767"/>
                </a:solidFill>
                <a:latin typeface="Trebuchet MS"/>
                <a:cs typeface="Trebuchet MS"/>
              </a:rPr>
              <a:t>computer</a:t>
            </a:r>
            <a:r>
              <a:rPr lang="it-IT" sz="1050" cap="all" dirty="0">
                <a:solidFill>
                  <a:srgbClr val="676767"/>
                </a:solidFill>
                <a:latin typeface="Trebuchet MS"/>
                <a:cs typeface="Trebuchet MS"/>
              </a:rPr>
              <a:t> </a:t>
            </a:r>
            <a:r>
              <a:rPr lang="it-IT" sz="1050" cap="all" dirty="0" err="1">
                <a:solidFill>
                  <a:srgbClr val="676767"/>
                </a:solidFill>
                <a:latin typeface="Trebuchet MS"/>
                <a:cs typeface="Trebuchet MS"/>
              </a:rPr>
              <a:t>engineering</a:t>
            </a:r>
            <a:endParaRPr lang="it-IT" sz="1050" cap="all" dirty="0">
              <a:solidFill>
                <a:srgbClr val="676767"/>
              </a:solidFill>
              <a:latin typeface="Trebuchet MS"/>
              <a:cs typeface="Trebuchet MS"/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2844328" y="4049088"/>
            <a:ext cx="1551733" cy="1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4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2011</a:t>
            </a:r>
            <a:endParaRPr lang="it-IT" sz="36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14" name="Immagin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59253">
            <a:off x="7659383" y="5239473"/>
            <a:ext cx="568106" cy="40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9218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4C5DD07-D341-944F-A871-2980E105DFAA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3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9219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uppo 2"/>
          <p:cNvGrpSpPr>
            <a:grpSpLocks/>
          </p:cNvGrpSpPr>
          <p:nvPr/>
        </p:nvGrpSpPr>
        <p:grpSpPr bwMode="auto">
          <a:xfrm>
            <a:off x="3255963" y="2930525"/>
            <a:ext cx="1284287" cy="1230313"/>
            <a:chOff x="3077898" y="2929814"/>
            <a:chExt cx="1284553" cy="1231167"/>
          </a:xfrm>
        </p:grpSpPr>
        <p:sp>
          <p:nvSpPr>
            <p:cNvPr id="8" name="Rettangolo 10"/>
            <p:cNvSpPr>
              <a:spLocks noChangeArrowheads="1"/>
            </p:cNvSpPr>
            <p:nvPr/>
          </p:nvSpPr>
          <p:spPr bwMode="auto">
            <a:xfrm>
              <a:off x="3077898" y="3676457"/>
              <a:ext cx="1284553" cy="48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Members</a:t>
              </a:r>
            </a:p>
          </p:txBody>
        </p:sp>
        <p:sp>
          <p:nvSpPr>
            <p:cNvPr id="9231" name="Rettangolo 5"/>
            <p:cNvSpPr>
              <a:spLocks noChangeArrowheads="1"/>
            </p:cNvSpPr>
            <p:nvPr/>
          </p:nvSpPr>
          <p:spPr bwMode="auto">
            <a:xfrm>
              <a:off x="3255566" y="2929814"/>
              <a:ext cx="92921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sz="4800" b="1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70</a:t>
              </a:r>
              <a:endParaRPr lang="it-IT" sz="4800" dirty="0">
                <a:solidFill>
                  <a:srgbClr val="24609B"/>
                </a:solidFill>
                <a:latin typeface="Trebuchet MS" charset="0"/>
                <a:cs typeface="Trebuchet MS" charset="0"/>
              </a:endParaRPr>
            </a:p>
          </p:txBody>
        </p:sp>
      </p:grpSp>
      <p:grpSp>
        <p:nvGrpSpPr>
          <p:cNvPr id="9221" name="Gruppo 3"/>
          <p:cNvGrpSpPr>
            <a:grpSpLocks/>
          </p:cNvGrpSpPr>
          <p:nvPr/>
        </p:nvGrpSpPr>
        <p:grpSpPr bwMode="auto">
          <a:xfrm>
            <a:off x="4922838" y="2930525"/>
            <a:ext cx="1993900" cy="1230313"/>
            <a:chOff x="5001947" y="2929814"/>
            <a:chExt cx="1993636" cy="1231167"/>
          </a:xfrm>
        </p:grpSpPr>
        <p:sp>
          <p:nvSpPr>
            <p:cNvPr id="9228" name="Rettangolo 5"/>
            <p:cNvSpPr>
              <a:spLocks noChangeArrowheads="1"/>
            </p:cNvSpPr>
            <p:nvPr/>
          </p:nvSpPr>
          <p:spPr bwMode="auto">
            <a:xfrm>
              <a:off x="5001947" y="2929814"/>
              <a:ext cx="19936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sz="4800" b="1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600</a:t>
              </a:r>
              <a:r>
                <a:rPr lang="it-IT" sz="320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MIL</a:t>
              </a:r>
              <a:endParaRPr lang="it-IT" sz="4800">
                <a:solidFill>
                  <a:srgbClr val="24609B"/>
                </a:solidFill>
                <a:latin typeface="Trebuchet MS" charset="0"/>
                <a:cs typeface="Trebuchet MS" charset="0"/>
              </a:endParaRPr>
            </a:p>
          </p:txBody>
        </p:sp>
        <p:sp>
          <p:nvSpPr>
            <p:cNvPr id="15" name="Rettangolo 10"/>
            <p:cNvSpPr>
              <a:spLocks noChangeArrowheads="1"/>
            </p:cNvSpPr>
            <p:nvPr/>
          </p:nvSpPr>
          <p:spPr bwMode="auto">
            <a:xfrm>
              <a:off x="5355912" y="3676457"/>
              <a:ext cx="1285705" cy="48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turnover</a:t>
              </a:r>
            </a:p>
          </p:txBody>
        </p:sp>
      </p:grpSp>
      <p:grpSp>
        <p:nvGrpSpPr>
          <p:cNvPr id="9222" name="Gruppo 5"/>
          <p:cNvGrpSpPr>
            <a:grpSpLocks/>
          </p:cNvGrpSpPr>
          <p:nvPr/>
        </p:nvGrpSpPr>
        <p:grpSpPr bwMode="auto">
          <a:xfrm>
            <a:off x="7297738" y="2655888"/>
            <a:ext cx="1993900" cy="1504950"/>
            <a:chOff x="7298530" y="2656326"/>
            <a:chExt cx="1993636" cy="1504655"/>
          </a:xfrm>
        </p:grpSpPr>
        <p:grpSp>
          <p:nvGrpSpPr>
            <p:cNvPr id="9224" name="Gruppo 4"/>
            <p:cNvGrpSpPr>
              <a:grpSpLocks/>
            </p:cNvGrpSpPr>
            <p:nvPr/>
          </p:nvGrpSpPr>
          <p:grpSpPr bwMode="auto">
            <a:xfrm>
              <a:off x="7298530" y="2929814"/>
              <a:ext cx="1993636" cy="1231167"/>
              <a:chOff x="7298530" y="2929814"/>
              <a:chExt cx="1993636" cy="1231167"/>
            </a:xfrm>
          </p:grpSpPr>
          <p:sp>
            <p:nvSpPr>
              <p:cNvPr id="9226" name="Rettangolo 5"/>
              <p:cNvSpPr>
                <a:spLocks noChangeArrowheads="1"/>
              </p:cNvSpPr>
              <p:nvPr/>
            </p:nvSpPr>
            <p:spPr bwMode="auto">
              <a:xfrm>
                <a:off x="7298530" y="2929814"/>
                <a:ext cx="199363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it-IT" sz="4800" b="1">
                    <a:solidFill>
                      <a:srgbClr val="24609B"/>
                    </a:solidFill>
                    <a:latin typeface="Trebuchet MS" charset="0"/>
                    <a:cs typeface="Trebuchet MS" charset="0"/>
                  </a:rPr>
                  <a:t>2.000</a:t>
                </a:r>
                <a:endParaRPr lang="it-IT" sz="4800">
                  <a:solidFill>
                    <a:srgbClr val="24609B"/>
                  </a:solidFill>
                  <a:latin typeface="Trebuchet MS" charset="0"/>
                  <a:cs typeface="Trebuchet MS" charset="0"/>
                </a:endParaRPr>
              </a:p>
            </p:txBody>
          </p:sp>
          <p:sp>
            <p:nvSpPr>
              <p:cNvPr id="17" name="Rettangolo 10"/>
              <p:cNvSpPr>
                <a:spLocks noChangeArrowheads="1"/>
              </p:cNvSpPr>
              <p:nvPr/>
            </p:nvSpPr>
            <p:spPr bwMode="auto">
              <a:xfrm>
                <a:off x="7652495" y="3675301"/>
                <a:ext cx="1285705" cy="485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cap="all" dirty="0">
                    <a:solidFill>
                      <a:srgbClr val="24609B"/>
                    </a:solidFill>
                    <a:latin typeface="Trebuchet MS" charset="0"/>
                    <a:cs typeface="Trebuchet MS" charset="0"/>
                  </a:rPr>
                  <a:t>workers </a:t>
                </a:r>
              </a:p>
            </p:txBody>
          </p:sp>
        </p:grpSp>
        <p:sp>
          <p:nvSpPr>
            <p:cNvPr id="18" name="Rettangolo 10"/>
            <p:cNvSpPr>
              <a:spLocks noChangeArrowheads="1"/>
            </p:cNvSpPr>
            <p:nvPr/>
          </p:nvSpPr>
          <p:spPr bwMode="auto">
            <a:xfrm>
              <a:off x="7395354" y="2656326"/>
              <a:ext cx="1284118" cy="48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over</a:t>
              </a:r>
            </a:p>
          </p:txBody>
        </p:sp>
      </p:grpSp>
      <p:sp>
        <p:nvSpPr>
          <p:cNvPr id="9223" name="Rettangolo 5"/>
          <p:cNvSpPr>
            <a:spLocks noChangeArrowheads="1"/>
          </p:cNvSpPr>
          <p:nvPr/>
        </p:nvSpPr>
        <p:spPr bwMode="auto">
          <a:xfrm>
            <a:off x="3651250" y="1116013"/>
            <a:ext cx="5089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4800" b="1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AIDAM</a:t>
            </a:r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 </a:t>
            </a:r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NUMBERS</a:t>
            </a:r>
            <a:endParaRPr lang="it-IT" sz="48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5265593" y="4382178"/>
            <a:ext cx="1235364" cy="81972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 amt="39000"/>
          </a:blip>
          <a:stretch>
            <a:fillRect/>
          </a:stretch>
        </p:blipFill>
        <p:spPr>
          <a:xfrm>
            <a:off x="7888150" y="4324864"/>
            <a:ext cx="852625" cy="92817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alphaModFix amt="39000"/>
          </a:blip>
          <a:stretch>
            <a:fillRect/>
          </a:stretch>
        </p:blipFill>
        <p:spPr>
          <a:xfrm>
            <a:off x="3302415" y="4160838"/>
            <a:ext cx="2598204" cy="15342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9218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4C5DD07-D341-944F-A871-2980E105DFAA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4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9219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ttangolo 5"/>
          <p:cNvSpPr>
            <a:spLocks noChangeArrowheads="1"/>
          </p:cNvSpPr>
          <p:nvPr/>
        </p:nvSpPr>
        <p:spPr bwMode="auto">
          <a:xfrm>
            <a:off x="2971170" y="1116013"/>
            <a:ext cx="5136486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it-IT" sz="4800" b="1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pPr algn="ctr"/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OFFICES</a:t>
            </a:r>
            <a:endParaRPr lang="it-IT" sz="48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971171" y="4179377"/>
            <a:ext cx="1623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baseline="30000" dirty="0" err="1">
                <a:solidFill>
                  <a:srgbClr val="24609B"/>
                </a:solidFill>
                <a:latin typeface="Trebuchet MS"/>
                <a:cs typeface="Trebuchet MS"/>
              </a:rPr>
              <a:t>ITALY</a:t>
            </a:r>
            <a:endParaRPr lang="it-IT" b="1" baseline="30000" dirty="0">
              <a:solidFill>
                <a:srgbClr val="24609B"/>
              </a:solidFill>
              <a:latin typeface="Trebuchet MS"/>
              <a:cs typeface="Trebuchet MS"/>
            </a:endParaRPr>
          </a:p>
          <a:p>
            <a:r>
              <a:rPr lang="it-IT" baseline="30000" dirty="0">
                <a:solidFill>
                  <a:srgbClr val="676767"/>
                </a:solidFill>
                <a:latin typeface="Trebuchet MS"/>
                <a:cs typeface="Trebuchet MS"/>
              </a:rPr>
              <a:t>Viale Fulvio Testi 128</a:t>
            </a:r>
          </a:p>
          <a:p>
            <a:r>
              <a:rPr lang="it-IT" baseline="30000" dirty="0">
                <a:solidFill>
                  <a:srgbClr val="676767"/>
                </a:solidFill>
                <a:latin typeface="Trebuchet MS"/>
                <a:cs typeface="Trebuchet MS"/>
              </a:rPr>
              <a:t>20092 </a:t>
            </a:r>
          </a:p>
          <a:p>
            <a:r>
              <a:rPr lang="it-IT" baseline="30000" dirty="0">
                <a:solidFill>
                  <a:srgbClr val="676767"/>
                </a:solidFill>
                <a:latin typeface="Trebuchet MS"/>
                <a:cs typeface="Trebuchet MS"/>
              </a:rPr>
              <a:t>Cinisello Balsamo MI</a:t>
            </a:r>
          </a:p>
          <a:p>
            <a:r>
              <a:rPr lang="it-IT" baseline="30000" dirty="0" err="1">
                <a:solidFill>
                  <a:srgbClr val="676767"/>
                </a:solidFill>
                <a:latin typeface="Trebuchet MS"/>
                <a:cs typeface="Trebuchet MS"/>
              </a:rPr>
              <a:t>Tel</a:t>
            </a:r>
            <a:r>
              <a:rPr lang="it-IT" baseline="30000" dirty="0">
                <a:solidFill>
                  <a:srgbClr val="676767"/>
                </a:solidFill>
                <a:latin typeface="Trebuchet MS"/>
                <a:cs typeface="Trebuchet MS"/>
              </a:rPr>
              <a:t> +39 02 24416431</a:t>
            </a:r>
            <a:endParaRPr lang="it-IT" dirty="0">
              <a:solidFill>
                <a:srgbClr val="676767"/>
              </a:solidFill>
              <a:latin typeface="Trebuchet MS"/>
              <a:cs typeface="Trebuchet M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982850" y="4179377"/>
            <a:ext cx="1621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baseline="30000" dirty="0" err="1">
                <a:solidFill>
                  <a:srgbClr val="24609B"/>
                </a:solidFill>
                <a:latin typeface="Trebuchet MS"/>
                <a:cs typeface="Trebuchet MS"/>
              </a:rPr>
              <a:t>CZECH</a:t>
            </a:r>
            <a:r>
              <a:rPr lang="it-IT" b="1" baseline="30000" dirty="0">
                <a:solidFill>
                  <a:srgbClr val="24609B"/>
                </a:solidFill>
                <a:latin typeface="Trebuchet MS"/>
                <a:cs typeface="Trebuchet MS"/>
              </a:rPr>
              <a:t> REPUBLIC</a:t>
            </a:r>
          </a:p>
          <a:p>
            <a:r>
              <a:rPr lang="hr-HR" baseline="30000" dirty="0">
                <a:solidFill>
                  <a:srgbClr val="676767"/>
                </a:solidFill>
                <a:latin typeface="Trebuchet MS"/>
                <a:cs typeface="Trebuchet MS"/>
              </a:rPr>
              <a:t>Husova 159/25 </a:t>
            </a:r>
          </a:p>
          <a:p>
            <a:r>
              <a:rPr lang="hr-HR" baseline="30000" dirty="0">
                <a:solidFill>
                  <a:srgbClr val="676767"/>
                </a:solidFill>
                <a:latin typeface="Trebuchet MS"/>
                <a:cs typeface="Trebuchet MS"/>
              </a:rPr>
              <a:t>11000 </a:t>
            </a:r>
          </a:p>
          <a:p>
            <a:r>
              <a:rPr lang="hr-HR" baseline="30000" dirty="0">
                <a:solidFill>
                  <a:srgbClr val="676767"/>
                </a:solidFill>
                <a:latin typeface="Trebuchet MS"/>
                <a:cs typeface="Trebuchet MS"/>
              </a:rPr>
              <a:t>Praga 1</a:t>
            </a:r>
          </a:p>
          <a:p>
            <a:r>
              <a:rPr lang="hr-HR" baseline="30000" dirty="0">
                <a:solidFill>
                  <a:srgbClr val="676767"/>
                </a:solidFill>
                <a:latin typeface="Trebuchet MS"/>
                <a:cs typeface="Trebuchet MS"/>
              </a:rPr>
              <a:t>Tel +420 222015300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992524" y="4179377"/>
            <a:ext cx="2705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baseline="30000" dirty="0" err="1">
                <a:solidFill>
                  <a:srgbClr val="24609B"/>
                </a:solidFill>
                <a:latin typeface="Trebuchet MS"/>
                <a:cs typeface="Trebuchet MS"/>
              </a:rPr>
              <a:t>SERBIA</a:t>
            </a:r>
            <a:endParaRPr lang="fr-FR" baseline="30000" dirty="0">
              <a:solidFill>
                <a:srgbClr val="24609B"/>
              </a:solidFill>
              <a:latin typeface="Trebuchet MS"/>
              <a:cs typeface="Trebuchet MS"/>
            </a:endParaRPr>
          </a:p>
          <a:p>
            <a:r>
              <a:rPr lang="fr-FR" baseline="30000" dirty="0">
                <a:solidFill>
                  <a:srgbClr val="676767"/>
                </a:solidFill>
                <a:latin typeface="Trebuchet MS"/>
                <a:cs typeface="Trebuchet MS"/>
              </a:rPr>
              <a:t>Production Engineering </a:t>
            </a:r>
            <a:r>
              <a:rPr lang="fr-FR" baseline="30000" dirty="0" err="1">
                <a:solidFill>
                  <a:srgbClr val="676767"/>
                </a:solidFill>
                <a:latin typeface="Trebuchet MS"/>
                <a:cs typeface="Trebuchet MS"/>
              </a:rPr>
              <a:t>Department</a:t>
            </a:r>
            <a:r>
              <a:rPr lang="fr-FR" baseline="30000" dirty="0">
                <a:solidFill>
                  <a:srgbClr val="676767"/>
                </a:solidFill>
                <a:latin typeface="Trebuchet MS"/>
                <a:cs typeface="Trebuchet MS"/>
              </a:rPr>
              <a:t> </a:t>
            </a:r>
          </a:p>
          <a:p>
            <a:r>
              <a:rPr lang="fr-FR" baseline="30000" dirty="0" err="1">
                <a:solidFill>
                  <a:srgbClr val="676767"/>
                </a:solidFill>
                <a:latin typeface="Trebuchet MS"/>
                <a:cs typeface="Trebuchet MS"/>
              </a:rPr>
              <a:t>Faculty</a:t>
            </a:r>
            <a:r>
              <a:rPr lang="fr-FR" baseline="30000" dirty="0">
                <a:solidFill>
                  <a:srgbClr val="676767"/>
                </a:solidFill>
                <a:latin typeface="Trebuchet MS"/>
                <a:cs typeface="Trebuchet MS"/>
              </a:rPr>
              <a:t> of </a:t>
            </a:r>
            <a:r>
              <a:rPr lang="fr-FR" baseline="30000" dirty="0" err="1">
                <a:solidFill>
                  <a:srgbClr val="676767"/>
                </a:solidFill>
                <a:latin typeface="Trebuchet MS"/>
                <a:cs typeface="Trebuchet MS"/>
              </a:rPr>
              <a:t>Mechanical</a:t>
            </a:r>
            <a:r>
              <a:rPr lang="fr-FR" baseline="30000" dirty="0">
                <a:solidFill>
                  <a:srgbClr val="676767"/>
                </a:solidFill>
                <a:latin typeface="Trebuchet MS"/>
                <a:cs typeface="Trebuchet MS"/>
              </a:rPr>
              <a:t> Engineering </a:t>
            </a:r>
          </a:p>
          <a:p>
            <a:r>
              <a:rPr lang="fr-FR" baseline="30000" dirty="0" err="1">
                <a:solidFill>
                  <a:srgbClr val="676767"/>
                </a:solidFill>
                <a:latin typeface="Trebuchet MS"/>
                <a:cs typeface="Trebuchet MS"/>
              </a:rPr>
              <a:t>Kraljice</a:t>
            </a:r>
            <a:r>
              <a:rPr lang="fr-FR" baseline="30000" dirty="0">
                <a:solidFill>
                  <a:srgbClr val="676767"/>
                </a:solidFill>
                <a:latin typeface="Trebuchet MS"/>
                <a:cs typeface="Trebuchet MS"/>
              </a:rPr>
              <a:t> </a:t>
            </a:r>
            <a:r>
              <a:rPr lang="fr-FR" baseline="30000" dirty="0" err="1">
                <a:solidFill>
                  <a:srgbClr val="676767"/>
                </a:solidFill>
                <a:latin typeface="Trebuchet MS"/>
                <a:cs typeface="Trebuchet MS"/>
              </a:rPr>
              <a:t>Marije</a:t>
            </a:r>
            <a:r>
              <a:rPr lang="fr-FR" baseline="30000" dirty="0">
                <a:solidFill>
                  <a:srgbClr val="676767"/>
                </a:solidFill>
                <a:latin typeface="Trebuchet MS"/>
                <a:cs typeface="Trebuchet MS"/>
              </a:rPr>
              <a:t> 16 - 11120 Belgrado </a:t>
            </a:r>
          </a:p>
          <a:p>
            <a:r>
              <a:rPr lang="fr-FR" baseline="30000" dirty="0">
                <a:solidFill>
                  <a:srgbClr val="676767"/>
                </a:solidFill>
                <a:latin typeface="Trebuchet MS"/>
                <a:cs typeface="Trebuchet MS"/>
              </a:rPr>
              <a:t>Tel +381 11 3302435</a:t>
            </a:r>
            <a:endParaRPr lang="it-IT" dirty="0">
              <a:solidFill>
                <a:srgbClr val="676767"/>
              </a:solidFill>
              <a:latin typeface="Trebuchet MS"/>
              <a:cs typeface="Trebuchet MS"/>
            </a:endParaRPr>
          </a:p>
        </p:txBody>
      </p:sp>
      <p:pic>
        <p:nvPicPr>
          <p:cNvPr id="6" name="Immagine 5" descr="italy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52" y="2871921"/>
            <a:ext cx="1440000" cy="1080000"/>
          </a:xfrm>
          <a:prstGeom prst="rect">
            <a:avLst/>
          </a:prstGeom>
        </p:spPr>
      </p:pic>
      <p:pic>
        <p:nvPicPr>
          <p:cNvPr id="7" name="Immagine 6" descr="czech_republic_6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36" y="2871921"/>
            <a:ext cx="1440000" cy="1080000"/>
          </a:xfrm>
          <a:prstGeom prst="rect">
            <a:avLst/>
          </a:prstGeom>
        </p:spPr>
      </p:pic>
      <p:pic>
        <p:nvPicPr>
          <p:cNvPr id="9" name="Immagine 8" descr="serbia_6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94" y="2871921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10242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E826008-7FD8-1146-BA7F-5BF478E8344D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5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3651250" y="2674938"/>
            <a:ext cx="4833938" cy="329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Assembly machines manufacturers</a:t>
            </a:r>
          </a:p>
          <a:p>
            <a:pPr>
              <a:lnSpc>
                <a:spcPct val="150000"/>
              </a:lnSpc>
              <a:defRPr/>
            </a:pPr>
            <a:endParaRPr lang="en-US" sz="20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Subsystems manufacturers</a:t>
            </a:r>
          </a:p>
          <a:p>
            <a:pPr>
              <a:lnSpc>
                <a:spcPct val="150000"/>
              </a:lnSpc>
              <a:defRPr/>
            </a:pPr>
            <a:endParaRPr lang="en-US" sz="20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Robots providers</a:t>
            </a:r>
          </a:p>
          <a:p>
            <a:pPr>
              <a:lnSpc>
                <a:spcPct val="150000"/>
              </a:lnSpc>
              <a:defRPr/>
            </a:pPr>
            <a:endParaRPr lang="en-US" sz="20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vision systems providers</a:t>
            </a:r>
          </a:p>
        </p:txBody>
      </p:sp>
      <p:pic>
        <p:nvPicPr>
          <p:cNvPr id="10244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ttangolo 5"/>
          <p:cNvSpPr>
            <a:spLocks noChangeArrowheads="1"/>
          </p:cNvSpPr>
          <p:nvPr/>
        </p:nvSpPr>
        <p:spPr bwMode="auto">
          <a:xfrm>
            <a:off x="3651250" y="1125538"/>
            <a:ext cx="57666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it-IT" sz="4800" b="1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AIDAM MEMBERS</a:t>
            </a:r>
            <a:endParaRPr lang="it-IT" sz="48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8104188" y="296863"/>
            <a:ext cx="1947862" cy="13112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6042025" y="296863"/>
            <a:ext cx="1947863" cy="13112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979863" y="296863"/>
            <a:ext cx="1946275" cy="13112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 bwMode="auto">
          <a:xfrm>
            <a:off x="1916113" y="296863"/>
            <a:ext cx="1947862" cy="13112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 bwMode="auto">
          <a:xfrm>
            <a:off x="-146050" y="296863"/>
            <a:ext cx="1947863" cy="13112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5" descr="camozzi-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050" y="296863"/>
            <a:ext cx="1945956" cy="1311275"/>
          </a:xfrm>
          <a:prstGeom prst="rect">
            <a:avLst/>
          </a:prstGeom>
        </p:spPr>
      </p:pic>
      <p:pic>
        <p:nvPicPr>
          <p:cNvPr id="13" name="Immagine 12" descr="GA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183" y="296863"/>
            <a:ext cx="1945955" cy="1311275"/>
          </a:xfrm>
          <a:prstGeom prst="rect">
            <a:avLst/>
          </a:prstGeom>
        </p:spPr>
      </p:pic>
      <p:pic>
        <p:nvPicPr>
          <p:cNvPr id="14" name="Immagine 13" descr="tmp-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850" y="273114"/>
            <a:ext cx="1981199" cy="1335024"/>
          </a:xfrm>
          <a:prstGeom prst="rect">
            <a:avLst/>
          </a:prstGeom>
        </p:spPr>
      </p:pic>
      <p:pic>
        <p:nvPicPr>
          <p:cNvPr id="27" name="Immagine 26" descr="Cosberg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113" y="296862"/>
            <a:ext cx="1947862" cy="1312559"/>
          </a:xfrm>
          <a:prstGeom prst="rect">
            <a:avLst/>
          </a:prstGeom>
        </p:spPr>
      </p:pic>
      <p:pic>
        <p:nvPicPr>
          <p:cNvPr id="21" name="Immagine 20" descr="euclid-labs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025" y="296862"/>
            <a:ext cx="1947863" cy="1312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10242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E826008-7FD8-1146-BA7F-5BF478E8344D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6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10244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3651250" y="1506157"/>
            <a:ext cx="5766628" cy="3935590"/>
            <a:chOff x="3651250" y="1864201"/>
            <a:chExt cx="5766628" cy="3935590"/>
          </a:xfrm>
        </p:grpSpPr>
        <p:sp>
          <p:nvSpPr>
            <p:cNvPr id="14" name="Rettangolo 10"/>
            <p:cNvSpPr>
              <a:spLocks noChangeArrowheads="1"/>
            </p:cNvSpPr>
            <p:nvPr/>
          </p:nvSpPr>
          <p:spPr bwMode="auto">
            <a:xfrm>
              <a:off x="3651250" y="2732285"/>
              <a:ext cx="5766628" cy="306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en-US" sz="16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protect, defend and promote </a:t>
              </a:r>
              <a:r>
                <a:rPr lang="en-US" sz="1600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the interests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1600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of our industry-field, highlighting the image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1600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and role </a:t>
              </a:r>
              <a:r>
                <a:rPr lang="en-US" sz="1600" cap="all" dirty="0" err="1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AIdAM</a:t>
              </a:r>
              <a:r>
                <a:rPr lang="en-US" sz="1600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 plays  with institutions</a:t>
              </a:r>
            </a:p>
            <a:p>
              <a:pPr>
                <a:lnSpc>
                  <a:spcPct val="110000"/>
                </a:lnSpc>
                <a:defRPr/>
              </a:pPr>
              <a:endParaRPr lang="en-US" sz="1600" cap="all" dirty="0">
                <a:solidFill>
                  <a:srgbClr val="24609B"/>
                </a:solidFill>
                <a:latin typeface="Trebuchet MS" charset="0"/>
                <a:cs typeface="Trebuchet MS" charset="0"/>
              </a:endParaRPr>
            </a:p>
            <a:p>
              <a:pPr>
                <a:lnSpc>
                  <a:spcPct val="110000"/>
                </a:lnSpc>
                <a:defRPr/>
              </a:pPr>
              <a:endParaRPr lang="en-US" sz="1600" cap="all" dirty="0">
                <a:solidFill>
                  <a:srgbClr val="24609B"/>
                </a:solidFill>
                <a:latin typeface="Trebuchet MS" charset="0"/>
                <a:cs typeface="Trebuchet MS" charset="0"/>
              </a:endParaRPr>
            </a:p>
            <a:p>
              <a:pPr>
                <a:lnSpc>
                  <a:spcPct val="110000"/>
                </a:lnSpc>
                <a:defRPr/>
              </a:pPr>
              <a:r>
                <a:rPr lang="en-US" sz="16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share</a:t>
              </a:r>
              <a:r>
                <a:rPr lang="en-US" sz="1600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 with our Members </a:t>
              </a:r>
              <a:r>
                <a:rPr lang="en-US" sz="16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information</a:t>
              </a:r>
              <a:r>
                <a:rPr lang="en-US" sz="1600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 and </a:t>
              </a:r>
              <a:r>
                <a:rPr lang="en-US" sz="16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knowledge</a:t>
              </a:r>
            </a:p>
            <a:p>
              <a:pPr>
                <a:lnSpc>
                  <a:spcPct val="110000"/>
                </a:lnSpc>
                <a:defRPr/>
              </a:pPr>
              <a:endParaRPr lang="en-US" sz="1600" cap="all" dirty="0">
                <a:solidFill>
                  <a:srgbClr val="24609B"/>
                </a:solidFill>
                <a:latin typeface="Trebuchet MS" charset="0"/>
                <a:cs typeface="Trebuchet MS" charset="0"/>
              </a:endParaRPr>
            </a:p>
            <a:p>
              <a:pPr>
                <a:lnSpc>
                  <a:spcPct val="110000"/>
                </a:lnSpc>
                <a:defRPr/>
              </a:pPr>
              <a:endParaRPr lang="en-US" sz="1600" cap="all" dirty="0">
                <a:solidFill>
                  <a:srgbClr val="24609B"/>
                </a:solidFill>
                <a:latin typeface="Trebuchet MS" charset="0"/>
                <a:cs typeface="Trebuchet MS" charset="0"/>
              </a:endParaRPr>
            </a:p>
            <a:p>
              <a:pPr>
                <a:lnSpc>
                  <a:spcPct val="110000"/>
                </a:lnSpc>
                <a:defRPr/>
              </a:pPr>
              <a:r>
                <a:rPr lang="en-US" sz="16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support each other </a:t>
              </a:r>
              <a:r>
                <a:rPr lang="en-US" sz="1600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in order to promote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1600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the </a:t>
              </a:r>
              <a:r>
                <a:rPr lang="en-US" sz="1600" b="1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network</a:t>
              </a:r>
              <a:r>
                <a:rPr lang="en-US" sz="1600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 with useful knowledge for </a:t>
              </a:r>
            </a:p>
            <a:p>
              <a:pPr>
                <a:lnSpc>
                  <a:spcPct val="110000"/>
                </a:lnSpc>
                <a:defRPr/>
              </a:pPr>
              <a:r>
                <a:rPr lang="en-US" sz="1600" cap="all" dirty="0">
                  <a:solidFill>
                    <a:srgbClr val="24609B"/>
                  </a:solidFill>
                  <a:latin typeface="Trebuchet MS" charset="0"/>
                  <a:cs typeface="Trebuchet MS" charset="0"/>
                </a:rPr>
                <a:t>us and for our Members</a:t>
              </a:r>
            </a:p>
          </p:txBody>
        </p:sp>
        <p:sp>
          <p:nvSpPr>
            <p:cNvPr id="16" name="Rettangolo 5"/>
            <p:cNvSpPr>
              <a:spLocks noChangeArrowheads="1"/>
            </p:cNvSpPr>
            <p:nvPr/>
          </p:nvSpPr>
          <p:spPr bwMode="auto">
            <a:xfrm>
              <a:off x="3651250" y="1864201"/>
              <a:ext cx="5766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it-IT" sz="4800" b="1" dirty="0" err="1">
                  <a:solidFill>
                    <a:srgbClr val="BFBFBF"/>
                  </a:solidFill>
                  <a:latin typeface="Trebuchet MS" charset="0"/>
                  <a:cs typeface="Trebuchet MS" charset="0"/>
                </a:rPr>
                <a:t>AIDAM</a:t>
              </a:r>
              <a:r>
                <a:rPr lang="it-IT" sz="4800" b="1" dirty="0">
                  <a:solidFill>
                    <a:srgbClr val="BFBFBF"/>
                  </a:solidFill>
                  <a:latin typeface="Trebuchet MS" charset="0"/>
                  <a:cs typeface="Trebuchet MS" charset="0"/>
                </a:rPr>
                <a:t> </a:t>
              </a:r>
              <a:r>
                <a:rPr lang="it-IT" sz="4800" b="1" dirty="0" err="1">
                  <a:solidFill>
                    <a:srgbClr val="BFBFBF"/>
                  </a:solidFill>
                  <a:latin typeface="Trebuchet MS" charset="0"/>
                  <a:cs typeface="Trebuchet MS" charset="0"/>
                </a:rPr>
                <a:t>MISSION</a:t>
              </a:r>
              <a:endParaRPr lang="it-IT" sz="4800" dirty="0">
                <a:solidFill>
                  <a:srgbClr val="BFBFBF"/>
                </a:solidFill>
                <a:latin typeface="Trebuchet MS" charset="0"/>
                <a:cs typeface="Trebuchet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37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10242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E826008-7FD8-1146-BA7F-5BF478E8344D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7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3673684" y="1065765"/>
            <a:ext cx="6131064" cy="521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400" b="1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SIAE</a:t>
            </a: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GB" sz="105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Agreement for the intellectual protection of the Industrial Design</a:t>
            </a:r>
            <a:endParaRPr lang="it-IT" sz="1050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endParaRPr lang="en-US" sz="14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Design for Assembly </a:t>
            </a:r>
          </a:p>
          <a:p>
            <a:pPr>
              <a:lnSpc>
                <a:spcPct val="110000"/>
              </a:lnSpc>
              <a:defRPr/>
            </a:pPr>
            <a:r>
              <a:rPr lang="en-US" sz="11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ORGANIZATION OF COURSES </a:t>
            </a:r>
          </a:p>
          <a:p>
            <a:pPr>
              <a:lnSpc>
                <a:spcPct val="110000"/>
              </a:lnSpc>
              <a:defRPr/>
            </a:pPr>
            <a:endParaRPr lang="en-US" sz="14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contraCTS</a:t>
            </a: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 </a:t>
            </a:r>
            <a:endParaRPr lang="en-US" sz="1600" b="1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1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SUPPLY  AND MAINTENANCE CONTRACTS: GUIDELINES</a:t>
            </a:r>
          </a:p>
          <a:p>
            <a:pPr>
              <a:lnSpc>
                <a:spcPct val="110000"/>
              </a:lnSpc>
              <a:defRPr/>
            </a:pPr>
            <a:endParaRPr lang="en-US" sz="14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SERVICING RATES</a:t>
            </a:r>
          </a:p>
          <a:p>
            <a:pPr>
              <a:lnSpc>
                <a:spcPct val="110000"/>
              </a:lnSpc>
              <a:defRPr/>
            </a:pPr>
            <a:r>
              <a:rPr lang="en-US" sz="11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COMMON PRICE LIST FOR TECHNICAL INTERVENTION</a:t>
            </a:r>
          </a:p>
          <a:p>
            <a:pPr>
              <a:lnSpc>
                <a:spcPct val="110000"/>
              </a:lnSpc>
              <a:defRPr/>
            </a:pPr>
            <a:endParaRPr lang="en-US" sz="14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ATECO CODE</a:t>
            </a:r>
          </a:p>
          <a:p>
            <a:pPr>
              <a:lnSpc>
                <a:spcPct val="110000"/>
              </a:lnSpc>
              <a:defRPr/>
            </a:pPr>
            <a:r>
              <a:rPr lang="en-US" sz="11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International standard for the automation sector</a:t>
            </a:r>
          </a:p>
          <a:p>
            <a:pPr>
              <a:lnSpc>
                <a:spcPct val="110000"/>
              </a:lnSpc>
              <a:defRPr/>
            </a:pPr>
            <a:endParaRPr lang="en-US" sz="14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MANUAL FOR ASSEMBLY</a:t>
            </a:r>
          </a:p>
          <a:p>
            <a:pPr>
              <a:lnSpc>
                <a:spcPct val="110000"/>
              </a:lnSpc>
              <a:defRPr/>
            </a:pPr>
            <a:r>
              <a:rPr lang="en-US" sz="11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DRAFTING AND DIFFUSION</a:t>
            </a:r>
          </a:p>
          <a:p>
            <a:pPr>
              <a:lnSpc>
                <a:spcPct val="110000"/>
              </a:lnSpc>
              <a:defRPr/>
            </a:pPr>
            <a:endParaRPr lang="en-US" sz="14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TECHNICAL DICTIONARY</a:t>
            </a:r>
          </a:p>
          <a:p>
            <a:pPr>
              <a:lnSpc>
                <a:spcPct val="110000"/>
              </a:lnSpc>
              <a:defRPr/>
            </a:pPr>
            <a:r>
              <a:rPr lang="en-US" sz="11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With technical terms and acronyms</a:t>
            </a:r>
          </a:p>
          <a:p>
            <a:pPr>
              <a:lnSpc>
                <a:spcPct val="110000"/>
              </a:lnSpc>
              <a:defRPr/>
            </a:pPr>
            <a:endParaRPr lang="en-US" sz="1400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MAGAZINE</a:t>
            </a:r>
          </a:p>
          <a:p>
            <a:r>
              <a:rPr lang="en-GB" sz="11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international specialized magazine  on assembly solutions</a:t>
            </a:r>
            <a:endParaRPr lang="it-IT" sz="1100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pic>
        <p:nvPicPr>
          <p:cNvPr id="10244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ttangolo 5"/>
          <p:cNvSpPr>
            <a:spLocks noChangeArrowheads="1"/>
          </p:cNvSpPr>
          <p:nvPr/>
        </p:nvSpPr>
        <p:spPr bwMode="auto">
          <a:xfrm>
            <a:off x="3673684" y="234768"/>
            <a:ext cx="6131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AIDAM</a:t>
            </a:r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 SERVICES</a:t>
            </a:r>
            <a:endParaRPr lang="it-IT" sz="48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ttangolo 5"/>
          <p:cNvSpPr>
            <a:spLocks noChangeArrowheads="1"/>
          </p:cNvSpPr>
          <p:nvPr/>
        </p:nvSpPr>
        <p:spPr bwMode="auto">
          <a:xfrm>
            <a:off x="3651250" y="132522"/>
            <a:ext cx="50895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32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INTERNATIONALIZATION</a:t>
            </a:r>
            <a:endParaRPr lang="it-IT" sz="32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21506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B15B848F-BE14-EB4F-97B6-0FFD91F27621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8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3651250" y="824260"/>
            <a:ext cx="5422900" cy="56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CZECH REPUBLIC</a:t>
            </a:r>
          </a:p>
          <a:p>
            <a:pPr>
              <a:lnSpc>
                <a:spcPct val="110000"/>
              </a:lnSpc>
              <a:defRPr/>
            </a:pP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creation of a dedicated </a:t>
            </a:r>
            <a:r>
              <a:rPr lang="en-US" sz="1000" cap="all" dirty="0" err="1">
                <a:solidFill>
                  <a:srgbClr val="676767"/>
                </a:solidFill>
                <a:latin typeface="Trebuchet MS" charset="0"/>
                <a:cs typeface="Trebuchet MS" charset="0"/>
              </a:rPr>
              <a:t>AIdAM</a:t>
            </a: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 desk at </a:t>
            </a:r>
          </a:p>
          <a:p>
            <a:pPr>
              <a:lnSpc>
                <a:spcPct val="110000"/>
              </a:lnSpc>
              <a:defRPr/>
            </a:pP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the Italian-Czech Chamber of Commerce in Prague (September 2016)</a:t>
            </a:r>
            <a:endParaRPr lang="en-US" sz="1200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endParaRPr lang="en-US" sz="1000" b="1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SERBIA</a:t>
            </a:r>
            <a:endParaRPr lang="en-US" sz="1200" b="1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000" cap="all" dirty="0" err="1">
                <a:solidFill>
                  <a:srgbClr val="676767"/>
                </a:solidFill>
                <a:latin typeface="Trebuchet MS" charset="0"/>
                <a:cs typeface="Trebuchet MS" charset="0"/>
              </a:rPr>
              <a:t>ISCP</a:t>
            </a: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 – Italian Serbian Collaboration Platform</a:t>
            </a:r>
            <a:b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</a:b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Collective participation to the Belgrade Exhibition 2015/2016/2017</a:t>
            </a:r>
          </a:p>
          <a:p>
            <a:pPr>
              <a:lnSpc>
                <a:spcPct val="110000"/>
              </a:lnSpc>
              <a:defRPr/>
            </a:pPr>
            <a:endParaRPr lang="en-US" sz="1000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TUNISIA</a:t>
            </a:r>
            <a:br>
              <a:rPr lang="en-US" sz="12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</a:b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project of </a:t>
            </a:r>
            <a:r>
              <a:rPr lang="en-US" sz="1000" cap="all" dirty="0" err="1">
                <a:solidFill>
                  <a:srgbClr val="676767"/>
                </a:solidFill>
                <a:latin typeface="Trebuchet MS" charset="0"/>
                <a:cs typeface="Trebuchet MS" charset="0"/>
              </a:rPr>
              <a:t>ITCP</a:t>
            </a: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 – Italian Tunisian Collaboration Platform</a:t>
            </a:r>
          </a:p>
          <a:p>
            <a:pPr>
              <a:lnSpc>
                <a:spcPct val="110000"/>
              </a:lnSpc>
              <a:defRPr/>
            </a:pP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Collective participation to </a:t>
            </a:r>
            <a:r>
              <a:rPr lang="en-US" sz="1000" cap="all" dirty="0" err="1">
                <a:solidFill>
                  <a:srgbClr val="676767"/>
                </a:solidFill>
                <a:latin typeface="Trebuchet MS" charset="0"/>
                <a:cs typeface="Trebuchet MS" charset="0"/>
              </a:rPr>
              <a:t>Medindustrie</a:t>
            </a: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 (2015) and CAT (2014)</a:t>
            </a:r>
          </a:p>
          <a:p>
            <a:pPr>
              <a:lnSpc>
                <a:spcPct val="110000"/>
              </a:lnSpc>
              <a:defRPr/>
            </a:pPr>
            <a:endParaRPr lang="en-US" sz="900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MOROCCO</a:t>
            </a:r>
            <a:endParaRPr lang="en-US" sz="1200" b="1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Collective participation to </a:t>
            </a:r>
            <a:r>
              <a:rPr lang="en-US" sz="1000" cap="all" dirty="0" err="1">
                <a:solidFill>
                  <a:srgbClr val="676767"/>
                </a:solidFill>
                <a:latin typeface="Trebuchet MS" charset="0"/>
                <a:cs typeface="Trebuchet MS" charset="0"/>
              </a:rPr>
              <a:t>Midest</a:t>
            </a: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 Casablanca (2015)</a:t>
            </a:r>
          </a:p>
          <a:p>
            <a:pPr>
              <a:lnSpc>
                <a:spcPct val="110000"/>
              </a:lnSpc>
              <a:defRPr/>
            </a:pPr>
            <a:endParaRPr lang="en-US" sz="1000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ROMANIA</a:t>
            </a:r>
            <a:endParaRPr lang="en-US" sz="1200" b="1" cap="all" dirty="0">
              <a:solidFill>
                <a:srgbClr val="24609B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first mission (February 2016)</a:t>
            </a:r>
          </a:p>
          <a:p>
            <a:pPr>
              <a:lnSpc>
                <a:spcPct val="110000"/>
              </a:lnSpc>
              <a:defRPr/>
            </a:pPr>
            <a:endParaRPr lang="en-US" sz="1000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IRAN, INDIA</a:t>
            </a:r>
            <a:b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</a:b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missions scheduled over the next few months</a:t>
            </a:r>
          </a:p>
          <a:p>
            <a:pPr>
              <a:lnSpc>
                <a:spcPct val="110000"/>
              </a:lnSpc>
              <a:defRPr/>
            </a:pPr>
            <a:endParaRPr lang="en-US" sz="1000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BULGARIA</a:t>
            </a:r>
          </a:p>
          <a:p>
            <a:pPr>
              <a:lnSpc>
                <a:spcPct val="110000"/>
              </a:lnSpc>
              <a:defRPr/>
            </a:pP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first contacts already established</a:t>
            </a:r>
          </a:p>
          <a:p>
            <a:pPr>
              <a:lnSpc>
                <a:spcPct val="110000"/>
              </a:lnSpc>
              <a:defRPr/>
            </a:pPr>
            <a:endParaRPr lang="en-US" sz="1000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PORTUGAL, </a:t>
            </a:r>
            <a:r>
              <a:rPr lang="en-US" sz="1400" b="1" cap="all" dirty="0" err="1">
                <a:solidFill>
                  <a:srgbClr val="24609B"/>
                </a:solidFill>
                <a:latin typeface="Trebuchet MS" charset="0"/>
                <a:cs typeface="Trebuchet MS" charset="0"/>
              </a:rPr>
              <a:t>THAILANDIA</a:t>
            </a: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, VIETNAM</a:t>
            </a:r>
          </a:p>
          <a:p>
            <a:pPr>
              <a:lnSpc>
                <a:spcPct val="110000"/>
              </a:lnSpc>
              <a:defRPr/>
            </a:pP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under consideration</a:t>
            </a:r>
          </a:p>
          <a:p>
            <a:pPr>
              <a:lnSpc>
                <a:spcPct val="110000"/>
              </a:lnSpc>
              <a:defRPr/>
            </a:pPr>
            <a:endParaRPr lang="en-US" sz="1000" cap="all" dirty="0">
              <a:solidFill>
                <a:srgbClr val="676767"/>
              </a:solidFill>
              <a:latin typeface="Trebuchet MS" charset="0"/>
              <a:cs typeface="Trebuchet MS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14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MEXICO/UK</a:t>
            </a:r>
          </a:p>
          <a:p>
            <a:pPr>
              <a:lnSpc>
                <a:spcPct val="110000"/>
              </a:lnSpc>
              <a:defRPr/>
            </a:pPr>
            <a:r>
              <a:rPr lang="en-US" sz="1000" cap="all" dirty="0">
                <a:solidFill>
                  <a:srgbClr val="676767"/>
                </a:solidFill>
                <a:latin typeface="Trebuchet MS" charset="0"/>
                <a:cs typeface="Trebuchet MS" charset="0"/>
              </a:rPr>
              <a:t>institutional contacts already initiated</a:t>
            </a:r>
          </a:p>
        </p:txBody>
      </p:sp>
      <p:pic>
        <p:nvPicPr>
          <p:cNvPr id="21509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egnaposto piè di pagina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700">
                <a:solidFill>
                  <a:srgbClr val="676767"/>
                </a:solidFill>
                <a:latin typeface="Trebuchet MS" charset="0"/>
                <a:cs typeface="Trebuchet MS" charset="0"/>
              </a:rPr>
              <a:t>R-0508-D0317-CI</a:t>
            </a:r>
          </a:p>
        </p:txBody>
      </p:sp>
      <p:sp>
        <p:nvSpPr>
          <p:cNvPr id="12290" name="Segnaposto numero diapositiva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61B0335-0679-E14F-A324-E9C85BE3C3DC}" type="slidenum">
              <a:rPr lang="it-IT" sz="800">
                <a:solidFill>
                  <a:srgbClr val="676767"/>
                </a:solidFill>
                <a:latin typeface="Trebuchet MS" charset="0"/>
                <a:cs typeface="Trebuchet MS" charset="0"/>
              </a:rPr>
              <a:pPr eaLnBrk="1" hangingPunct="1"/>
              <a:t>9</a:t>
            </a:fld>
            <a:endParaRPr lang="it-IT" sz="800">
              <a:solidFill>
                <a:srgbClr val="676767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8" name="Rettangolo 10"/>
          <p:cNvSpPr>
            <a:spLocks noChangeArrowheads="1"/>
          </p:cNvSpPr>
          <p:nvPr/>
        </p:nvSpPr>
        <p:spPr bwMode="auto">
          <a:xfrm>
            <a:off x="3651250" y="1712057"/>
            <a:ext cx="48339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8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ANSWERS</a:t>
            </a:r>
          </a:p>
          <a:p>
            <a:pPr>
              <a:defRPr/>
            </a:pPr>
            <a:r>
              <a:rPr lang="en-US" sz="28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To your needs</a:t>
            </a:r>
          </a:p>
        </p:txBody>
      </p:sp>
      <p:pic>
        <p:nvPicPr>
          <p:cNvPr id="12292" name="Immagine 8" descr="AIDAM-shutterstock_1398357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31"/>
          <a:stretch>
            <a:fillRect/>
          </a:stretch>
        </p:blipFill>
        <p:spPr bwMode="auto">
          <a:xfrm>
            <a:off x="0" y="0"/>
            <a:ext cx="2941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10"/>
          <p:cNvSpPr>
            <a:spLocks noChangeArrowheads="1"/>
          </p:cNvSpPr>
          <p:nvPr/>
        </p:nvSpPr>
        <p:spPr bwMode="auto">
          <a:xfrm>
            <a:off x="3651250" y="3412070"/>
            <a:ext cx="4833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800" b="1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SOLUTIONS </a:t>
            </a:r>
          </a:p>
          <a:p>
            <a:pPr>
              <a:defRPr/>
            </a:pPr>
            <a:r>
              <a:rPr lang="en-US" sz="2800" cap="all" dirty="0">
                <a:solidFill>
                  <a:srgbClr val="24609B"/>
                </a:solidFill>
                <a:latin typeface="Trebuchet MS" charset="0"/>
                <a:cs typeface="Trebuchet MS" charset="0"/>
              </a:rPr>
              <a:t>TO YOUR PROBLEMS</a:t>
            </a:r>
          </a:p>
        </p:txBody>
      </p:sp>
      <p:sp>
        <p:nvSpPr>
          <p:cNvPr id="13" name="Rettangolo 5"/>
          <p:cNvSpPr>
            <a:spLocks noChangeArrowheads="1"/>
          </p:cNvSpPr>
          <p:nvPr/>
        </p:nvSpPr>
        <p:spPr bwMode="auto">
          <a:xfrm>
            <a:off x="3651250" y="608714"/>
            <a:ext cx="5089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sz="4800" b="1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  <a:p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WE</a:t>
            </a:r>
            <a:r>
              <a:rPr lang="it-IT" sz="4800" b="1" dirty="0">
                <a:solidFill>
                  <a:srgbClr val="BFBFBF"/>
                </a:solidFill>
                <a:latin typeface="Trebuchet MS" charset="0"/>
                <a:cs typeface="Trebuchet MS" charset="0"/>
              </a:rPr>
              <a:t> </a:t>
            </a:r>
            <a:r>
              <a:rPr lang="it-IT" sz="4800" b="1" dirty="0" err="1">
                <a:solidFill>
                  <a:srgbClr val="BFBFBF"/>
                </a:solidFill>
                <a:latin typeface="Trebuchet MS" charset="0"/>
                <a:cs typeface="Trebuchet MS" charset="0"/>
              </a:rPr>
              <a:t>OFFER</a:t>
            </a:r>
            <a:endParaRPr lang="it-IT" sz="4800" dirty="0">
              <a:solidFill>
                <a:srgbClr val="BFBFBF"/>
              </a:solidFill>
              <a:latin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29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462</Words>
  <Application>Microsoft Office PowerPoint</Application>
  <PresentationFormat>A4 (210 × 297 mm)</PresentationFormat>
  <Paragraphs>207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Gill Sans</vt:lpstr>
      <vt:lpstr>Roboto Condensed Light</vt:lpstr>
      <vt:lpstr>Trebuchet MS</vt:lpstr>
      <vt:lpstr>ヒラギノ角ゴ ProN W3</vt:lpstr>
      <vt:lpstr>Tema di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Cosberg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Judy Amantia</dc:creator>
  <cp:lastModifiedBy>Agata</cp:lastModifiedBy>
  <cp:revision>577</cp:revision>
  <cp:lastPrinted>2017-04-21T14:42:20Z</cp:lastPrinted>
  <dcterms:created xsi:type="dcterms:W3CDTF">2017-03-30T14:20:43Z</dcterms:created>
  <dcterms:modified xsi:type="dcterms:W3CDTF">2018-01-15T10:39:32Z</dcterms:modified>
</cp:coreProperties>
</file>