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0" r:id="rId3"/>
    <p:sldId id="320" r:id="rId4"/>
    <p:sldId id="319" r:id="rId5"/>
    <p:sldId id="311" r:id="rId6"/>
    <p:sldId id="298" r:id="rId7"/>
    <p:sldId id="321" r:id="rId8"/>
    <p:sldId id="322" r:id="rId9"/>
    <p:sldId id="296" r:id="rId10"/>
    <p:sldId id="312" r:id="rId11"/>
    <p:sldId id="302" r:id="rId12"/>
    <p:sldId id="323" r:id="rId13"/>
    <p:sldId id="329" r:id="rId14"/>
    <p:sldId id="330" r:id="rId15"/>
    <p:sldId id="331" r:id="rId16"/>
    <p:sldId id="328" r:id="rId17"/>
    <p:sldId id="297" r:id="rId18"/>
  </p:sldIdLst>
  <p:sldSz cx="9906000" cy="6858000" type="A4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2F6"/>
    <a:srgbClr val="24609B"/>
    <a:srgbClr val="10518E"/>
    <a:srgbClr val="676767"/>
    <a:srgbClr val="004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59" autoAdjust="0"/>
  </p:normalViewPr>
  <p:slideViewPr>
    <p:cSldViewPr snapToGrid="0" snapToObjects="1">
      <p:cViewPr varScale="1">
        <p:scale>
          <a:sx n="83" d="100"/>
          <a:sy n="83" d="100"/>
        </p:scale>
        <p:origin x="1014" y="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BAF440-6379-4F4A-AD40-4915D62D0817}" type="datetimeFigureOut">
              <a:rPr lang="it-IT"/>
              <a:pPr>
                <a:defRPr/>
              </a:pPr>
              <a:t>22/11/2017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6706B41-01A5-9247-BD84-59D4F959D68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3542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FED85DF-0690-4349-90CB-03BFD3F42293}" type="datetimeFigureOut">
              <a:rPr lang="it-IT"/>
              <a:pPr>
                <a:defRPr/>
              </a:pPr>
              <a:t>22/11/2017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319049B-9CDD-FB41-9102-3399BC5C21E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0836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588" y="6484938"/>
            <a:ext cx="1079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4176713" y="6502400"/>
            <a:ext cx="1552575" cy="15716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676767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E2CD86D-4033-4A43-AB98-CF5929CC312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783388" y="6532563"/>
            <a:ext cx="1854200" cy="187325"/>
          </a:xfrm>
          <a:prstGeom prst="rect">
            <a:avLst/>
          </a:prstGeom>
        </p:spPr>
        <p:txBody>
          <a:bodyPr anchor="b"/>
          <a:lstStyle>
            <a:lvl1pPr algn="r">
              <a:defRPr sz="700">
                <a:solidFill>
                  <a:srgbClr val="676767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it-IT" dirty="0"/>
              <a:t>R-0561-D0917-CI</a:t>
            </a:r>
          </a:p>
        </p:txBody>
      </p:sp>
    </p:spTree>
    <p:extLst>
      <p:ext uri="{BB962C8B-B14F-4D97-AF65-F5344CB8AC3E}">
        <p14:creationId xmlns:p14="http://schemas.microsoft.com/office/powerpoint/2010/main" val="197683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emf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emf"/><Relationship Id="rId7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3.emf"/><Relationship Id="rId7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emf"/><Relationship Id="rId7" Type="http://schemas.openxmlformats.org/officeDocument/2006/relationships/image" Target="../media/image6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3.jpeg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.emf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62.jp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emf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emf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1.emf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18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20.emf"/><Relationship Id="rId10" Type="http://schemas.openxmlformats.org/officeDocument/2006/relationships/image" Target="../media/image14.emf"/><Relationship Id="rId4" Type="http://schemas.openxmlformats.org/officeDocument/2006/relationships/image" Target="../media/image19.emf"/><Relationship Id="rId9" Type="http://schemas.openxmlformats.org/officeDocument/2006/relationships/image" Target="../media/image13.emf"/><Relationship Id="rId1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1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12.emf"/><Relationship Id="rId2" Type="http://schemas.openxmlformats.org/officeDocument/2006/relationships/image" Target="../media/image2.png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28.emf"/><Relationship Id="rId5" Type="http://schemas.openxmlformats.org/officeDocument/2006/relationships/image" Target="../media/image23.png"/><Relationship Id="rId15" Type="http://schemas.openxmlformats.org/officeDocument/2006/relationships/image" Target="../media/image32.emf"/><Relationship Id="rId10" Type="http://schemas.openxmlformats.org/officeDocument/2006/relationships/image" Target="../media/image27.emf"/><Relationship Id="rId4" Type="http://schemas.openxmlformats.org/officeDocument/2006/relationships/image" Target="../media/image22.png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.emf"/><Relationship Id="rId7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emf"/><Relationship Id="rId3" Type="http://schemas.openxmlformats.org/officeDocument/2006/relationships/image" Target="../media/image1.emf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Relationship Id="rId1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6.emf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2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egnaposto piè di pagina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  <a:endParaRPr lang="it-IT" sz="700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5122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063" y="2657786"/>
            <a:ext cx="54737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AIDAM-shutterstock_1398357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01602" y="6118767"/>
            <a:ext cx="3920130" cy="6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Associazione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Italiana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Automazione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Meccatronica</a:t>
            </a:r>
            <a:endParaRPr lang="en-US" sz="10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20000"/>
              </a:lnSpc>
            </a:pPr>
            <a:r>
              <a:rPr lang="en-US" sz="9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Viale</a:t>
            </a:r>
            <a:r>
              <a:rPr lang="en-US" sz="9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9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Fulvio</a:t>
            </a:r>
            <a:r>
              <a:rPr lang="en-US" sz="9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9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Testi</a:t>
            </a:r>
            <a:r>
              <a:rPr lang="en-US" sz="9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128 · 20092 · Cinisello Balsamo (MI) · Italy</a:t>
            </a:r>
          </a:p>
          <a:p>
            <a:pPr>
              <a:lnSpc>
                <a:spcPct val="120000"/>
              </a:lnSpc>
            </a:pPr>
            <a:r>
              <a:rPr lang="en-US" sz="9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Tel. +39 02 24416431  ·  </a:t>
            </a:r>
            <a:r>
              <a:rPr lang="en-US" sz="9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WWW.AIDAM.IT</a:t>
            </a:r>
            <a:r>
              <a:rPr lang="en-US" sz="9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·  </a:t>
            </a:r>
            <a:r>
              <a:rPr lang="en-US" sz="9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MARKETING@AIDAM.IT</a:t>
            </a:r>
            <a:endParaRPr lang="en-US" sz="9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11268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" name="Immagine 2" descr="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43" y="296863"/>
            <a:ext cx="1945956" cy="1311275"/>
          </a:xfrm>
          <a:prstGeom prst="rect">
            <a:avLst/>
          </a:prstGeom>
        </p:spPr>
      </p:pic>
      <p:pic>
        <p:nvPicPr>
          <p:cNvPr id="6" name="Immagine 5" descr="aida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63" y="298724"/>
            <a:ext cx="1943195" cy="1309414"/>
          </a:xfrm>
          <a:prstGeom prst="rect">
            <a:avLst/>
          </a:prstGeom>
        </p:spPr>
      </p:pic>
      <p:pic>
        <p:nvPicPr>
          <p:cNvPr id="7" name="Immagine 6" descr="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sp>
        <p:nvSpPr>
          <p:cNvPr id="19" name="Rettangolo 10"/>
          <p:cNvSpPr>
            <a:spLocks noChangeArrowheads="1"/>
          </p:cNvSpPr>
          <p:nvPr/>
        </p:nvSpPr>
        <p:spPr bwMode="auto">
          <a:xfrm>
            <a:off x="3533122" y="3121529"/>
            <a:ext cx="5104466" cy="9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NELLA</a:t>
            </a:r>
            <a:r>
              <a:rPr lang="en-US" sz="2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2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TRASFORMAZIONE</a:t>
            </a:r>
            <a:r>
              <a:rPr lang="en-US" sz="2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VERSO </a:t>
            </a:r>
            <a:r>
              <a:rPr lang="en-US" sz="20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INDUSTRIA</a:t>
            </a:r>
            <a:r>
              <a:rPr lang="en-US" sz="2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4.0</a:t>
            </a:r>
          </a:p>
        </p:txBody>
      </p:sp>
      <p:sp>
        <p:nvSpPr>
          <p:cNvPr id="20" name="Rettangolo 5"/>
          <p:cNvSpPr>
            <a:spLocks noChangeArrowheads="1"/>
          </p:cNvSpPr>
          <p:nvPr/>
        </p:nvSpPr>
        <p:spPr bwMode="auto">
          <a:xfrm>
            <a:off x="3533122" y="2185125"/>
            <a:ext cx="61538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RIVESTENDO UN </a:t>
            </a:r>
          </a:p>
          <a:p>
            <a:r>
              <a:rPr lang="it-IT" sz="40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RUOLO CHIAVE</a:t>
            </a:r>
            <a:endParaRPr lang="it-IT" sz="4800" b="1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1" name="Rettangolo 5"/>
          <p:cNvSpPr>
            <a:spLocks noChangeArrowheads="1"/>
          </p:cNvSpPr>
          <p:nvPr/>
        </p:nvSpPr>
        <p:spPr bwMode="auto">
          <a:xfrm>
            <a:off x="3533122" y="4081064"/>
            <a:ext cx="6153844" cy="159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COLLABORANDO</a:t>
            </a:r>
            <a:r>
              <a:rPr lang="en-US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CON LE </a:t>
            </a:r>
            <a:r>
              <a:rPr lang="en-US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ISTITUZIONI</a:t>
            </a:r>
            <a:endParaRPr lang="en-US" cap="all" dirty="0">
              <a:solidFill>
                <a:srgbClr val="10518E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50000"/>
              </a:lnSpc>
              <a:defRPr/>
            </a:pPr>
            <a:r>
              <a:rPr lang="it-IT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AL FINE DI INDIRIZZARE E GUIDARE</a:t>
            </a:r>
          </a:p>
          <a:p>
            <a:pPr>
              <a:lnSpc>
                <a:spcPct val="110000"/>
              </a:lnSpc>
              <a:defRPr/>
            </a:pPr>
            <a:r>
              <a:rPr lang="it-IT" sz="4000" dirty="0">
                <a:solidFill>
                  <a:schemeClr val="bg1">
                    <a:lumMod val="65000"/>
                  </a:schemeClr>
                </a:solidFill>
                <a:latin typeface="Trebuchet MS" charset="0"/>
                <a:cs typeface="Trebuchet MS" charset="0"/>
              </a:rPr>
              <a:t>LE </a:t>
            </a:r>
            <a:r>
              <a:rPr lang="it-IT" sz="4000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SCELTE MINISTERIALI </a:t>
            </a:r>
            <a:r>
              <a:rPr lang="en-US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</a:p>
        </p:txBody>
      </p:sp>
      <p:pic>
        <p:nvPicPr>
          <p:cNvPr id="24" name="Immagine 23" descr="Cosberg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113" y="296862"/>
            <a:ext cx="1947862" cy="1312559"/>
          </a:xfrm>
          <a:prstGeom prst="rect">
            <a:avLst/>
          </a:prstGeom>
        </p:spPr>
      </p:pic>
      <p:pic>
        <p:nvPicPr>
          <p:cNvPr id="25" name="Immagine 24" descr="IMG_549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50" y="289421"/>
            <a:ext cx="1980000" cy="1320000"/>
          </a:xfrm>
          <a:prstGeom prst="rect">
            <a:avLst/>
          </a:prstGeom>
        </p:spPr>
      </p:pic>
      <p:sp>
        <p:nvSpPr>
          <p:cNvPr id="26" name="Rettangolo 10"/>
          <p:cNvSpPr>
            <a:spLocks noChangeArrowheads="1"/>
          </p:cNvSpPr>
          <p:nvPr/>
        </p:nvSpPr>
        <p:spPr bwMode="auto">
          <a:xfrm>
            <a:off x="3533122" y="1833403"/>
            <a:ext cx="462339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PROMUOVE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L’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INNOVAZIONE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PRESSO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SUOI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ASSOCIATI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4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11268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0"/>
          <p:cNvSpPr>
            <a:spLocks noChangeArrowheads="1"/>
          </p:cNvSpPr>
          <p:nvPr/>
        </p:nvSpPr>
        <p:spPr bwMode="auto">
          <a:xfrm>
            <a:off x="2951134" y="3061899"/>
            <a:ext cx="7038797" cy="8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VERSO UN </a:t>
            </a:r>
            <a:r>
              <a:rPr lang="en-US" sz="24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livello</a:t>
            </a:r>
            <a:r>
              <a:rPr lang="en-US" sz="24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24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superiore</a:t>
            </a:r>
            <a:r>
              <a:rPr lang="en-US" sz="24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24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COMPETITIVITÀ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8" name="Rettangolo 5"/>
          <p:cNvSpPr>
            <a:spLocks noChangeArrowheads="1"/>
          </p:cNvSpPr>
          <p:nvPr/>
        </p:nvSpPr>
        <p:spPr bwMode="auto">
          <a:xfrm>
            <a:off x="3533122" y="3997911"/>
            <a:ext cx="5533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OPEN </a:t>
            </a:r>
            <a:r>
              <a:rPr lang="it-IT" sz="4800" b="1" dirty="0" err="1">
                <a:solidFill>
                  <a:srgbClr val="BFBFBF"/>
                </a:solidFill>
                <a:latin typeface="Trebuchet MS" charset="0"/>
                <a:cs typeface="Trebuchet MS" charset="0"/>
              </a:rPr>
              <a:t>INNOVATION</a:t>
            </a:r>
            <a:endParaRPr lang="it-IT" sz="4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9" name="Rettangolo 10"/>
          <p:cNvSpPr>
            <a:spLocks noChangeArrowheads="1"/>
          </p:cNvSpPr>
          <p:nvPr/>
        </p:nvSpPr>
        <p:spPr bwMode="auto">
          <a:xfrm>
            <a:off x="3533122" y="4659564"/>
            <a:ext cx="548748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SFRUTTANDO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KNOW-HOW,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TECNOLOGIE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COMPETENZE</a:t>
            </a:r>
            <a:endParaRPr lang="en-US" sz="16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24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A </a:t>
            </a:r>
            <a:r>
              <a:rPr lang="en-US" sz="24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FAVORE</a:t>
            </a:r>
            <a:r>
              <a:rPr lang="en-US" sz="24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24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DELL’ASSOCIAZIONE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0" name="Rettangolo 10"/>
          <p:cNvSpPr>
            <a:spLocks noChangeArrowheads="1"/>
          </p:cNvSpPr>
          <p:nvPr/>
        </p:nvSpPr>
        <p:spPr bwMode="auto">
          <a:xfrm>
            <a:off x="5645159" y="5508208"/>
            <a:ext cx="1282945" cy="33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5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 INDUSTRY 4.0</a:t>
            </a:r>
            <a:endParaRPr lang="en-US" sz="14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1" name="Rettangolo 10"/>
          <p:cNvSpPr>
            <a:spLocks noChangeArrowheads="1"/>
          </p:cNvSpPr>
          <p:nvPr/>
        </p:nvSpPr>
        <p:spPr bwMode="auto">
          <a:xfrm>
            <a:off x="5645160" y="5674279"/>
            <a:ext cx="1947864" cy="33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5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 COMPETENCE CENTER</a:t>
            </a:r>
            <a:endParaRPr lang="en-US" sz="14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" name="Rettangolo 10"/>
          <p:cNvSpPr>
            <a:spLocks noChangeArrowheads="1"/>
          </p:cNvSpPr>
          <p:nvPr/>
        </p:nvSpPr>
        <p:spPr bwMode="auto">
          <a:xfrm>
            <a:off x="5645160" y="5869885"/>
            <a:ext cx="2190062" cy="33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5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 DIGITAL INNOVATION HUB</a:t>
            </a:r>
          </a:p>
        </p:txBody>
      </p:sp>
      <p:sp>
        <p:nvSpPr>
          <p:cNvPr id="23" name="Rettangolo 10"/>
          <p:cNvSpPr>
            <a:spLocks noChangeArrowheads="1"/>
          </p:cNvSpPr>
          <p:nvPr/>
        </p:nvSpPr>
        <p:spPr bwMode="auto">
          <a:xfrm>
            <a:off x="5645160" y="6063803"/>
            <a:ext cx="2190062" cy="33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5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 KNOW-HOW (</a:t>
            </a:r>
            <a:r>
              <a:rPr lang="en-US" sz="105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INTANGIBILI</a:t>
            </a:r>
            <a:r>
              <a:rPr lang="en-US" sz="105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)</a:t>
            </a:r>
            <a:endParaRPr lang="en-US" sz="14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24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3837" flipV="1">
            <a:off x="5139664" y="5586005"/>
            <a:ext cx="633389" cy="4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0"/>
          <p:cNvSpPr>
            <a:spLocks noChangeArrowheads="1"/>
          </p:cNvSpPr>
          <p:nvPr/>
        </p:nvSpPr>
        <p:spPr bwMode="auto">
          <a:xfrm>
            <a:off x="3533122" y="3676504"/>
            <a:ext cx="1772005" cy="36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attraverso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ttangolo 15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Rettangolo 24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Rettangolo 25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Rettangolo 26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9" name="Immagine 28" descr="Robot-Collaborativi-shutterstock_47820634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018" y="298724"/>
            <a:ext cx="1943195" cy="1309414"/>
          </a:xfrm>
          <a:prstGeom prst="rect">
            <a:avLst/>
          </a:prstGeom>
        </p:spPr>
      </p:pic>
      <p:pic>
        <p:nvPicPr>
          <p:cNvPr id="30" name="Immagine 29" descr="shutterstock_48040878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188" y="298724"/>
            <a:ext cx="1947863" cy="1312560"/>
          </a:xfrm>
          <a:prstGeom prst="rect">
            <a:avLst/>
          </a:prstGeom>
        </p:spPr>
      </p:pic>
      <p:pic>
        <p:nvPicPr>
          <p:cNvPr id="31" name="Immagine 30" descr="aidam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63" y="298724"/>
            <a:ext cx="1943195" cy="1309414"/>
          </a:xfrm>
          <a:prstGeom prst="rect">
            <a:avLst/>
          </a:prstGeom>
        </p:spPr>
      </p:pic>
      <p:pic>
        <p:nvPicPr>
          <p:cNvPr id="32" name="Immagine 31" descr="0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sp>
        <p:nvSpPr>
          <p:cNvPr id="34" name="Rettangolo 5"/>
          <p:cNvSpPr>
            <a:spLocks noChangeArrowheads="1"/>
          </p:cNvSpPr>
          <p:nvPr/>
        </p:nvSpPr>
        <p:spPr bwMode="auto">
          <a:xfrm>
            <a:off x="3533122" y="2185125"/>
            <a:ext cx="61538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SUPPORTANDO LE AZIENDE NELL’</a:t>
            </a:r>
          </a:p>
          <a:p>
            <a:r>
              <a:rPr lang="it-IT" sz="40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IMPORTANTE SALTO</a:t>
            </a:r>
            <a:endParaRPr lang="it-IT" sz="4800" b="1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5" name="Immagine 34" descr="camozzi-1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50" y="296863"/>
            <a:ext cx="1945956" cy="1311275"/>
          </a:xfrm>
          <a:prstGeom prst="rect">
            <a:avLst/>
          </a:prstGeom>
        </p:spPr>
      </p:pic>
      <p:sp>
        <p:nvSpPr>
          <p:cNvPr id="39" name="Rettangolo 10"/>
          <p:cNvSpPr>
            <a:spLocks noChangeArrowheads="1"/>
          </p:cNvSpPr>
          <p:nvPr/>
        </p:nvSpPr>
        <p:spPr bwMode="auto">
          <a:xfrm>
            <a:off x="3533122" y="1833403"/>
            <a:ext cx="462339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PROMUOVE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L’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INNOVAZIONE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PRESSO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SUOI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ASSOCIATI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11268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5"/>
          <p:cNvSpPr>
            <a:spLocks noChangeArrowheads="1"/>
          </p:cNvSpPr>
          <p:nvPr/>
        </p:nvSpPr>
        <p:spPr bwMode="auto">
          <a:xfrm>
            <a:off x="3533122" y="3451889"/>
            <a:ext cx="55333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A FINANZIARE</a:t>
            </a:r>
          </a:p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L’INNOVAZIONE</a:t>
            </a:r>
            <a:endParaRPr lang="it-IT" sz="4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24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3837" flipV="1">
            <a:off x="5139664" y="5055438"/>
            <a:ext cx="633389" cy="4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0"/>
          <p:cNvSpPr>
            <a:spLocks noChangeArrowheads="1"/>
          </p:cNvSpPr>
          <p:nvPr/>
        </p:nvSpPr>
        <p:spPr bwMode="auto">
          <a:xfrm>
            <a:off x="3533122" y="3010743"/>
            <a:ext cx="1772005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DESTINATO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ttangolo 15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Rettangolo 24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Rettangolo 25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Rettangolo 26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1" name="Immagine 30" descr="aida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63" y="298724"/>
            <a:ext cx="1943195" cy="1309414"/>
          </a:xfrm>
          <a:prstGeom prst="rect">
            <a:avLst/>
          </a:prstGeom>
        </p:spPr>
      </p:pic>
      <p:pic>
        <p:nvPicPr>
          <p:cNvPr id="32" name="Immagine 31" descr="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sp>
        <p:nvSpPr>
          <p:cNvPr id="34" name="Rettangolo 5"/>
          <p:cNvSpPr>
            <a:spLocks noChangeArrowheads="1"/>
          </p:cNvSpPr>
          <p:nvPr/>
        </p:nvSpPr>
        <p:spPr bwMode="auto">
          <a:xfrm>
            <a:off x="3533121" y="2185125"/>
            <a:ext cx="6518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ESPLORANDO OGNI</a:t>
            </a:r>
          </a:p>
          <a:p>
            <a:r>
              <a:rPr lang="it-IT" sz="2400" b="1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PIANO, BANDO, INCENTIVO</a:t>
            </a:r>
          </a:p>
        </p:txBody>
      </p:sp>
      <p:sp>
        <p:nvSpPr>
          <p:cNvPr id="33" name="Rettangolo 10"/>
          <p:cNvSpPr>
            <a:spLocks noChangeArrowheads="1"/>
          </p:cNvSpPr>
          <p:nvPr/>
        </p:nvSpPr>
        <p:spPr bwMode="auto">
          <a:xfrm>
            <a:off x="5796090" y="5021549"/>
            <a:ext cx="3158127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AD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ES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 PIANO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NAZIONALE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INDUSTRIA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4.0: </a:t>
            </a:r>
          </a:p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MOLTEPLICI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INCENTIVI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(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BENEFICI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FISCALI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) A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FAVORE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DELLE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ATTIVITÀ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legate </a:t>
            </a:r>
          </a:p>
          <a:p>
            <a:pPr>
              <a:lnSpc>
                <a:spcPct val="150000"/>
              </a:lnSpc>
              <a:defRPr/>
            </a:pP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a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RICERCA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SVILUPPO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innovazione</a:t>
            </a:r>
            <a:endParaRPr lang="en-US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6" name="Immagine 35" descr="euclid-labs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43" y="296862"/>
            <a:ext cx="1947863" cy="1312560"/>
          </a:xfrm>
          <a:prstGeom prst="rect">
            <a:avLst/>
          </a:prstGeom>
        </p:spPr>
      </p:pic>
      <p:pic>
        <p:nvPicPr>
          <p:cNvPr id="37" name="Immagine 36" descr="MASMEC_INIETTORI_8379.jp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"/>
          <a:stretch/>
        </p:blipFill>
        <p:spPr>
          <a:xfrm>
            <a:off x="1911283" y="296862"/>
            <a:ext cx="1981958" cy="1311276"/>
          </a:xfrm>
          <a:prstGeom prst="rect">
            <a:avLst/>
          </a:prstGeom>
        </p:spPr>
      </p:pic>
      <p:pic>
        <p:nvPicPr>
          <p:cNvPr id="39" name="Immagine 38" descr="tmp-4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850" y="273114"/>
            <a:ext cx="1981199" cy="1335024"/>
          </a:xfrm>
          <a:prstGeom prst="rect">
            <a:avLst/>
          </a:prstGeom>
        </p:spPr>
      </p:pic>
      <p:sp>
        <p:nvSpPr>
          <p:cNvPr id="42" name="Rettangolo 10"/>
          <p:cNvSpPr>
            <a:spLocks noChangeArrowheads="1"/>
          </p:cNvSpPr>
          <p:nvPr/>
        </p:nvSpPr>
        <p:spPr bwMode="auto">
          <a:xfrm>
            <a:off x="3533122" y="1833403"/>
            <a:ext cx="462339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PROMUOVE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L’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INNOVAZIONE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PRESSO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SUOI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ASSOCIATI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11268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5"/>
          <p:cNvSpPr>
            <a:spLocks noChangeArrowheads="1"/>
          </p:cNvSpPr>
          <p:nvPr/>
        </p:nvSpPr>
        <p:spPr bwMode="auto">
          <a:xfrm>
            <a:off x="3533122" y="3451889"/>
            <a:ext cx="55333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IL VALORE</a:t>
            </a:r>
          </a:p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AZIENDALE</a:t>
            </a:r>
            <a:endParaRPr lang="it-IT" sz="4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24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3837" flipV="1">
            <a:off x="5139664" y="5055438"/>
            <a:ext cx="633389" cy="4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0"/>
          <p:cNvSpPr>
            <a:spLocks noChangeArrowheads="1"/>
          </p:cNvSpPr>
          <p:nvPr/>
        </p:nvSpPr>
        <p:spPr bwMode="auto">
          <a:xfrm>
            <a:off x="3533122" y="3010743"/>
            <a:ext cx="4361198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NON SOLO IL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FATTURATO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MA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SOPRATTUTTO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34" name="Rettangolo 5"/>
          <p:cNvSpPr>
            <a:spLocks noChangeArrowheads="1"/>
          </p:cNvSpPr>
          <p:nvPr/>
        </p:nvSpPr>
        <p:spPr bwMode="auto">
          <a:xfrm>
            <a:off x="3533121" y="2185125"/>
            <a:ext cx="65189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SUPPORTANDO LE AZIENDE</a:t>
            </a:r>
          </a:p>
          <a:p>
            <a:pPr>
              <a:lnSpc>
                <a:spcPct val="130000"/>
              </a:lnSpc>
            </a:pPr>
            <a:r>
              <a:rPr lang="it-IT" sz="2400" b="1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PER INCREMENTARE</a:t>
            </a:r>
          </a:p>
        </p:txBody>
      </p:sp>
      <p:sp>
        <p:nvSpPr>
          <p:cNvPr id="33" name="Rettangolo 10"/>
          <p:cNvSpPr>
            <a:spLocks noChangeArrowheads="1"/>
          </p:cNvSpPr>
          <p:nvPr/>
        </p:nvSpPr>
        <p:spPr bwMode="auto">
          <a:xfrm>
            <a:off x="5745290" y="5203353"/>
            <a:ext cx="3158127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INTANGIBILI</a:t>
            </a:r>
            <a:endParaRPr lang="en-US" sz="2400" cap="all" dirty="0">
              <a:solidFill>
                <a:srgbClr val="10518E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9" name="Rettangolo 18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Rettangolo 19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Rettangolo 20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Rettangolo 21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ttangolo 22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8" name="Immagine 27" descr="aida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63" y="298724"/>
            <a:ext cx="1943195" cy="1309414"/>
          </a:xfrm>
          <a:prstGeom prst="rect">
            <a:avLst/>
          </a:prstGeom>
        </p:spPr>
      </p:pic>
      <p:pic>
        <p:nvPicPr>
          <p:cNvPr id="29" name="Immagine 28" descr="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pic>
        <p:nvPicPr>
          <p:cNvPr id="30" name="Immagine 29" descr="Cosberg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113" y="296862"/>
            <a:ext cx="1947862" cy="1312559"/>
          </a:xfrm>
          <a:prstGeom prst="rect">
            <a:avLst/>
          </a:prstGeom>
        </p:spPr>
      </p:pic>
      <p:pic>
        <p:nvPicPr>
          <p:cNvPr id="35" name="Immagine 34" descr="IMG_549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50" y="289421"/>
            <a:ext cx="1980000" cy="1320000"/>
          </a:xfrm>
          <a:prstGeom prst="rect">
            <a:avLst/>
          </a:prstGeom>
        </p:spPr>
      </p:pic>
      <p:pic>
        <p:nvPicPr>
          <p:cNvPr id="38" name="Immagine 37" descr="AIDAM@SPS2017-05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4" r="-1" b="50375"/>
          <a:stretch/>
        </p:blipFill>
        <p:spPr>
          <a:xfrm>
            <a:off x="-178187" y="296862"/>
            <a:ext cx="1980000" cy="1312562"/>
          </a:xfrm>
          <a:prstGeom prst="rect">
            <a:avLst/>
          </a:prstGeom>
        </p:spPr>
      </p:pic>
      <p:sp>
        <p:nvSpPr>
          <p:cNvPr id="40" name="Rettangolo 10"/>
          <p:cNvSpPr>
            <a:spLocks noChangeArrowheads="1"/>
          </p:cNvSpPr>
          <p:nvPr/>
        </p:nvSpPr>
        <p:spPr bwMode="auto">
          <a:xfrm>
            <a:off x="3533122" y="1833403"/>
            <a:ext cx="462339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PROMUOVE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LA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CRESCITA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DE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SUOI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ASSOCIATI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70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11268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5"/>
          <p:cNvSpPr>
            <a:spLocks noChangeArrowheads="1"/>
          </p:cNvSpPr>
          <p:nvPr/>
        </p:nvSpPr>
        <p:spPr bwMode="auto">
          <a:xfrm>
            <a:off x="3533122" y="3451889"/>
            <a:ext cx="55333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OGGETTIVITÀ</a:t>
            </a:r>
          </a:p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E MANAGERIALITÀ</a:t>
            </a:r>
            <a:endParaRPr lang="it-IT" sz="4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4" name="Rettangolo 10"/>
          <p:cNvSpPr>
            <a:spLocks noChangeArrowheads="1"/>
          </p:cNvSpPr>
          <p:nvPr/>
        </p:nvSpPr>
        <p:spPr bwMode="auto">
          <a:xfrm>
            <a:off x="3533122" y="3010743"/>
            <a:ext cx="4361198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orientata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a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34" name="Rettangolo 5"/>
          <p:cNvSpPr>
            <a:spLocks noChangeArrowheads="1"/>
          </p:cNvSpPr>
          <p:nvPr/>
        </p:nvSpPr>
        <p:spPr bwMode="auto">
          <a:xfrm>
            <a:off x="3533121" y="2185125"/>
            <a:ext cx="65189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PROMUOVENDO</a:t>
            </a:r>
          </a:p>
          <a:p>
            <a:pPr>
              <a:lnSpc>
                <a:spcPct val="130000"/>
              </a:lnSpc>
            </a:pPr>
            <a:r>
              <a:rPr lang="it-IT" sz="2400" b="1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UNA GESTIONE D’IMPRESA</a:t>
            </a:r>
          </a:p>
        </p:txBody>
      </p:sp>
      <p:sp>
        <p:nvSpPr>
          <p:cNvPr id="25" name="Rettangolo 10"/>
          <p:cNvSpPr>
            <a:spLocks noChangeArrowheads="1"/>
          </p:cNvSpPr>
          <p:nvPr/>
        </p:nvSpPr>
        <p:spPr bwMode="auto">
          <a:xfrm>
            <a:off x="3517777" y="4987144"/>
            <a:ext cx="4833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sz="16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ATTRAVERSO </a:t>
            </a:r>
            <a:r>
              <a:rPr lang="it-IT" sz="16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it-IT" sz="16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ACADEMY E ALTRE INIZIATIVE</a:t>
            </a:r>
          </a:p>
        </p:txBody>
      </p:sp>
      <p:pic>
        <p:nvPicPr>
          <p:cNvPr id="2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799" flipV="1">
            <a:off x="5028913" y="5498877"/>
            <a:ext cx="603820" cy="42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142" y="5715201"/>
            <a:ext cx="1959850" cy="483914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" name="Rettangolo 31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6" name="Rettangolo 35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7" name="Rettangolo 36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9" name="Rettangolo 38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0" name="Immagine 39" descr="0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43" y="296863"/>
            <a:ext cx="1945956" cy="1311275"/>
          </a:xfrm>
          <a:prstGeom prst="rect">
            <a:avLst/>
          </a:prstGeom>
        </p:spPr>
      </p:pic>
      <p:pic>
        <p:nvPicPr>
          <p:cNvPr id="41" name="Immagine 40" descr="0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4"/>
          <a:srcRect l="4874" t="21271" r="65959"/>
          <a:stretch/>
        </p:blipFill>
        <p:spPr>
          <a:xfrm>
            <a:off x="3979863" y="298721"/>
            <a:ext cx="1946275" cy="1310700"/>
          </a:xfrm>
          <a:prstGeom prst="rect">
            <a:avLst/>
          </a:prstGeom>
        </p:spPr>
      </p:pic>
      <p:pic>
        <p:nvPicPr>
          <p:cNvPr id="43" name="Immagine 42" descr="-scuolashutterstock_324114557-Elena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13" y="296863"/>
            <a:ext cx="1980000" cy="1321435"/>
          </a:xfrm>
          <a:prstGeom prst="rect">
            <a:avLst/>
          </a:prstGeom>
        </p:spPr>
      </p:pic>
      <p:pic>
        <p:nvPicPr>
          <p:cNvPr id="44" name="Immagine 43" descr="IMG_6143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/>
          <a:stretch/>
        </p:blipFill>
        <p:spPr>
          <a:xfrm>
            <a:off x="8072050" y="298721"/>
            <a:ext cx="1980000" cy="1310700"/>
          </a:xfrm>
          <a:prstGeom prst="rect">
            <a:avLst/>
          </a:prstGeom>
        </p:spPr>
      </p:pic>
      <p:sp>
        <p:nvSpPr>
          <p:cNvPr id="45" name="Rettangolo 10"/>
          <p:cNvSpPr>
            <a:spLocks noChangeArrowheads="1"/>
          </p:cNvSpPr>
          <p:nvPr/>
        </p:nvSpPr>
        <p:spPr bwMode="auto">
          <a:xfrm>
            <a:off x="3533122" y="1833403"/>
            <a:ext cx="569215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PROMUOVE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LA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CULTURA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IMPRENDITORIALE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PRESSO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SUOI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ASSOCIATI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5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11268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5"/>
          <p:cNvSpPr>
            <a:spLocks noChangeArrowheads="1"/>
          </p:cNvSpPr>
          <p:nvPr/>
        </p:nvSpPr>
        <p:spPr bwMode="auto">
          <a:xfrm>
            <a:off x="3533122" y="3451889"/>
            <a:ext cx="55333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CAPITALE UMANO</a:t>
            </a:r>
          </a:p>
          <a:p>
            <a:r>
              <a:rPr lang="it-IT" sz="4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PRONTO PER FUTURO 4.0</a:t>
            </a:r>
            <a:endParaRPr lang="it-IT" sz="4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4" name="Rettangolo 10"/>
          <p:cNvSpPr>
            <a:spLocks noChangeArrowheads="1"/>
          </p:cNvSpPr>
          <p:nvPr/>
        </p:nvSpPr>
        <p:spPr bwMode="auto">
          <a:xfrm>
            <a:off x="3533122" y="3010743"/>
            <a:ext cx="4361198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PER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ASSICURARE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AL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COMPARTO</a:t>
            </a:r>
            <a:endParaRPr lang="en-US" sz="2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34" name="Rettangolo 5"/>
          <p:cNvSpPr>
            <a:spLocks noChangeArrowheads="1"/>
          </p:cNvSpPr>
          <p:nvPr/>
        </p:nvSpPr>
        <p:spPr bwMode="auto">
          <a:xfrm>
            <a:off x="3533121" y="2185125"/>
            <a:ext cx="65189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COLLABORANDO</a:t>
            </a:r>
          </a:p>
          <a:p>
            <a:pPr>
              <a:lnSpc>
                <a:spcPct val="130000"/>
              </a:lnSpc>
            </a:pPr>
            <a:r>
              <a:rPr lang="it-IT" sz="2400" b="1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CON SCUOLE E MINISTERO</a:t>
            </a:r>
          </a:p>
        </p:txBody>
      </p:sp>
      <p:pic>
        <p:nvPicPr>
          <p:cNvPr id="2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61870" flipH="1" flipV="1">
            <a:off x="7243793" y="5387116"/>
            <a:ext cx="603820" cy="42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10"/>
          <p:cNvSpPr>
            <a:spLocks noChangeArrowheads="1"/>
          </p:cNvSpPr>
          <p:nvPr/>
        </p:nvSpPr>
        <p:spPr bwMode="auto">
          <a:xfrm>
            <a:off x="5226527" y="5848844"/>
            <a:ext cx="3662362" cy="7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900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 ”GUIDARE” LE </a:t>
            </a:r>
            <a:r>
              <a:rPr lang="it-IT" sz="900" b="1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SCELTE MINISTERIALI </a:t>
            </a:r>
            <a:r>
              <a:rPr lang="it-IT" sz="900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E PATROCINARLE</a:t>
            </a:r>
          </a:p>
          <a:p>
            <a:pPr>
              <a:lnSpc>
                <a:spcPct val="150000"/>
              </a:lnSpc>
            </a:pPr>
            <a:r>
              <a:rPr lang="it-IT" sz="900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 METTERE IN CONTATTO </a:t>
            </a:r>
            <a:r>
              <a:rPr lang="it-IT" sz="900" b="1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ITS</a:t>
            </a:r>
            <a:r>
              <a:rPr lang="it-IT" sz="900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D’ITALIA CON REFERENTI LOCALI </a:t>
            </a:r>
            <a:r>
              <a:rPr lang="it-IT" sz="900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endParaRPr lang="it-IT" sz="900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50000"/>
              </a:lnSpc>
            </a:pPr>
            <a:r>
              <a:rPr lang="it-IT" sz="900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· DARE SUPPORTO PER </a:t>
            </a:r>
            <a:r>
              <a:rPr lang="it-IT" sz="900" b="1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REALIZZAZIONE LABORATORI</a:t>
            </a:r>
          </a:p>
        </p:txBody>
      </p:sp>
      <p:sp>
        <p:nvSpPr>
          <p:cNvPr id="21" name="Rettangolo 20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Rettangolo 21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ttangolo 22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Rettangolo 23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" name="Rettangolo 27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9" name="Immagine 28" descr="0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pic>
        <p:nvPicPr>
          <p:cNvPr id="30" name="Immagine 29" descr="Cosberg-PMI-DAY-2016-IMG_111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/>
          <a:stretch/>
        </p:blipFill>
        <p:spPr>
          <a:xfrm>
            <a:off x="1883975" y="296863"/>
            <a:ext cx="1980000" cy="1310703"/>
          </a:xfrm>
          <a:prstGeom prst="rect">
            <a:avLst/>
          </a:prstGeom>
        </p:spPr>
      </p:pic>
      <p:pic>
        <p:nvPicPr>
          <p:cNvPr id="33" name="Immagine 32" descr="aidam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63" y="298724"/>
            <a:ext cx="1943195" cy="1309414"/>
          </a:xfrm>
          <a:prstGeom prst="rect">
            <a:avLst/>
          </a:prstGeom>
        </p:spPr>
      </p:pic>
      <p:pic>
        <p:nvPicPr>
          <p:cNvPr id="35" name="Immagine 34" descr="euclid-labs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43" y="296862"/>
            <a:ext cx="1947863" cy="1312560"/>
          </a:xfrm>
          <a:prstGeom prst="rect">
            <a:avLst/>
          </a:prstGeom>
        </p:spPr>
      </p:pic>
      <p:pic>
        <p:nvPicPr>
          <p:cNvPr id="38" name="Immagine 37" descr="IMG_0768 copi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5531"/>
          <a:stretch/>
        </p:blipFill>
        <p:spPr>
          <a:xfrm>
            <a:off x="8102530" y="286299"/>
            <a:ext cx="1949519" cy="1331999"/>
          </a:xfrm>
          <a:prstGeom prst="rect">
            <a:avLst/>
          </a:prstGeom>
        </p:spPr>
      </p:pic>
      <p:sp>
        <p:nvSpPr>
          <p:cNvPr id="45" name="Rettangolo 10"/>
          <p:cNvSpPr>
            <a:spLocks noChangeArrowheads="1"/>
          </p:cNvSpPr>
          <p:nvPr/>
        </p:nvSpPr>
        <p:spPr bwMode="auto">
          <a:xfrm>
            <a:off x="3533122" y="1833403"/>
            <a:ext cx="569215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INVESTE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NEL</a:t>
            </a:r>
            <a:r>
              <a:rPr lang="en-US" sz="1200" b="1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FUTURO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3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sp>
        <p:nvSpPr>
          <p:cNvPr id="8" name="Rettangolo 10"/>
          <p:cNvSpPr>
            <a:spLocks noChangeArrowheads="1"/>
          </p:cNvSpPr>
          <p:nvPr/>
        </p:nvSpPr>
        <p:spPr bwMode="auto">
          <a:xfrm>
            <a:off x="3534082" y="3141983"/>
            <a:ext cx="5907391" cy="273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6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PER </a:t>
            </a:r>
            <a:r>
              <a:rPr lang="en-US" sz="16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CONTRASTARE</a:t>
            </a:r>
            <a:r>
              <a:rPr lang="en-US" sz="16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 COLOSSI A </a:t>
            </a:r>
            <a:r>
              <a:rPr lang="en-US" sz="16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LIVELLO</a:t>
            </a:r>
            <a:r>
              <a:rPr lang="en-US" sz="16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6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GLOBALE</a:t>
            </a:r>
            <a:r>
              <a:rPr lang="en-US" sz="16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 </a:t>
            </a:r>
          </a:p>
          <a:p>
            <a:pPr>
              <a:lnSpc>
                <a:spcPct val="130000"/>
              </a:lnSpc>
              <a:defRPr/>
            </a:pPr>
            <a:r>
              <a:rPr lang="en-US" sz="1600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DOBBIAMO</a:t>
            </a:r>
            <a:r>
              <a:rPr lang="en-US" sz="1600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600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UNIRE</a:t>
            </a:r>
            <a:r>
              <a:rPr lang="en-US" sz="1600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LE </a:t>
            </a:r>
            <a:r>
              <a:rPr lang="en-US" sz="1600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FORZE</a:t>
            </a:r>
            <a:r>
              <a:rPr lang="en-US" sz="1600" cap="all" dirty="0">
                <a:solidFill>
                  <a:srgbClr val="10518E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600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DIVENTARE</a:t>
            </a:r>
            <a:endParaRPr lang="en-US" sz="16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40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UN’UNICA</a:t>
            </a:r>
            <a:r>
              <a:rPr lang="en-US" sz="4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4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GRANDE </a:t>
            </a:r>
            <a:r>
              <a:rPr lang="en-US" sz="40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REALTÀ</a:t>
            </a:r>
            <a:br>
              <a:rPr lang="en-US" sz="4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</a:b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CAPACE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OFFRIRE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6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FORZA</a:t>
            </a:r>
            <a:r>
              <a:rPr lang="en-US" sz="16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6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PRODUTTIVA</a:t>
            </a:r>
            <a:r>
              <a:rPr lang="en-US" sz="16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b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</a:b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E </a:t>
            </a:r>
            <a:r>
              <a:rPr lang="en-US" sz="16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FLESSIBILITÀ</a:t>
            </a:r>
            <a:r>
              <a:rPr lang="en-US" sz="16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AL TEMPO </a:t>
            </a: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STESSO</a:t>
            </a:r>
            <a:endParaRPr lang="en-US" sz="16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0244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5"/>
          <p:cNvSpPr>
            <a:spLocks noChangeArrowheads="1"/>
          </p:cNvSpPr>
          <p:nvPr/>
        </p:nvSpPr>
        <p:spPr bwMode="auto">
          <a:xfrm>
            <a:off x="3534084" y="2618763"/>
            <a:ext cx="4033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VISIONE E FINE ULTIMO</a:t>
            </a:r>
            <a:endParaRPr lang="it-IT" sz="2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8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18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Rettangolo 20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ttangolo 22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Rettangolo 23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Rettangolo 24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6" name="Immagine 25" descr="Robot-Collaborativi-shutterstock_47820634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018" y="298724"/>
            <a:ext cx="1943195" cy="1309414"/>
          </a:xfrm>
          <a:prstGeom prst="rect">
            <a:avLst/>
          </a:prstGeom>
        </p:spPr>
      </p:pic>
      <p:pic>
        <p:nvPicPr>
          <p:cNvPr id="29" name="Immagine 28" descr="shutterstock_48040878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188" y="298724"/>
            <a:ext cx="1947863" cy="1312560"/>
          </a:xfrm>
          <a:prstGeom prst="rect">
            <a:avLst/>
          </a:prstGeom>
        </p:spPr>
      </p:pic>
      <p:pic>
        <p:nvPicPr>
          <p:cNvPr id="30" name="Immagine 29" descr="aidam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63" y="298724"/>
            <a:ext cx="1943195" cy="1309414"/>
          </a:xfrm>
          <a:prstGeom prst="rect">
            <a:avLst/>
          </a:prstGeom>
        </p:spPr>
      </p:pic>
      <p:pic>
        <p:nvPicPr>
          <p:cNvPr id="31" name="Immagine 30" descr="0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3"/>
            <a:ext cx="1947864" cy="1312561"/>
          </a:xfrm>
          <a:prstGeom prst="rect">
            <a:avLst/>
          </a:prstGeom>
        </p:spPr>
      </p:pic>
      <p:pic>
        <p:nvPicPr>
          <p:cNvPr id="33" name="Immagine 32" descr="camozzi-1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50" y="296863"/>
            <a:ext cx="1945956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0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ttangolo 5"/>
          <p:cNvSpPr>
            <a:spLocks noChangeArrowheads="1"/>
          </p:cNvSpPr>
          <p:nvPr/>
        </p:nvSpPr>
        <p:spPr bwMode="auto">
          <a:xfrm>
            <a:off x="2672522" y="3044282"/>
            <a:ext cx="72350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it-IT" sz="44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GRAZIE</a:t>
            </a:r>
            <a:endParaRPr lang="it-IT" sz="44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30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22532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0"/>
          <p:cNvSpPr>
            <a:spLocks noChangeArrowheads="1"/>
          </p:cNvSpPr>
          <p:nvPr/>
        </p:nvSpPr>
        <p:spPr bwMode="auto">
          <a:xfrm>
            <a:off x="5154862" y="6289310"/>
            <a:ext cx="2270386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WWW.AIDAM.IT</a:t>
            </a:r>
            <a:endParaRPr lang="en-US" sz="16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sp>
        <p:nvSpPr>
          <p:cNvPr id="13" name="Rettangolo 10"/>
          <p:cNvSpPr>
            <a:spLocks noChangeArrowheads="1"/>
          </p:cNvSpPr>
          <p:nvPr/>
        </p:nvSpPr>
        <p:spPr bwMode="auto">
          <a:xfrm>
            <a:off x="4249796" y="2710926"/>
            <a:ext cx="5577588" cy="23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it-IT" sz="2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NASCE AIDA</a:t>
            </a:r>
          </a:p>
          <a:p>
            <a:pPr>
              <a:lnSpc>
                <a:spcPct val="120000"/>
              </a:lnSpc>
              <a:defRPr/>
            </a:pPr>
            <a:r>
              <a:rPr lang="it-IT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ASSOCIAZIONE ITALIANA DI ASSEMBLAGGIO</a:t>
            </a:r>
          </a:p>
          <a:p>
            <a:pPr>
              <a:lnSpc>
                <a:spcPct val="120000"/>
              </a:lnSpc>
              <a:defRPr/>
            </a:pPr>
            <a:endParaRPr lang="it-IT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20000"/>
              </a:lnSpc>
              <a:defRPr/>
            </a:pPr>
            <a:endParaRPr lang="it-IT" sz="24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20000"/>
              </a:lnSpc>
              <a:defRPr/>
            </a:pPr>
            <a:endParaRPr lang="it-IT" sz="16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20000"/>
              </a:lnSpc>
              <a:defRPr/>
            </a:pPr>
            <a:r>
              <a:rPr lang="it-IT" sz="24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AIDA DIVENTA </a:t>
            </a:r>
            <a:r>
              <a:rPr lang="it-IT" sz="24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AIDAM</a:t>
            </a:r>
            <a:endParaRPr lang="it-IT" sz="24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20000"/>
              </a:lnSpc>
              <a:defRPr/>
            </a:pPr>
            <a:r>
              <a:rPr lang="it-IT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ASSOCIAZIONE ITALIANA DI AUTOMAZIONE </a:t>
            </a:r>
            <a:r>
              <a:rPr lang="it-IT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MECCATRONICA</a:t>
            </a:r>
          </a:p>
        </p:txBody>
      </p:sp>
      <p:pic>
        <p:nvPicPr>
          <p:cNvPr id="6149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795" y="3963491"/>
            <a:ext cx="2051998" cy="3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magine 4" descr="AIDAM-shutterstock_1398357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10"/>
          <p:cNvSpPr>
            <a:spLocks noChangeArrowheads="1"/>
          </p:cNvSpPr>
          <p:nvPr/>
        </p:nvSpPr>
        <p:spPr bwMode="auto">
          <a:xfrm>
            <a:off x="2844328" y="2449337"/>
            <a:ext cx="1551733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4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1999</a:t>
            </a:r>
            <a:endParaRPr lang="it-IT" sz="36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059847" y="5388683"/>
            <a:ext cx="4792742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it-IT" sz="900" cap="all" dirty="0">
                <a:solidFill>
                  <a:srgbClr val="676767"/>
                </a:solidFill>
                <a:latin typeface="Trebuchet MS"/>
                <a:cs typeface="Trebuchet MS"/>
              </a:rPr>
              <a:t>È LA SCIENZA CHE STUDIA L'INTEGRAZIONE DI TRE DISCIPLINE:</a:t>
            </a:r>
          </a:p>
          <a:p>
            <a:pPr algn="r">
              <a:lnSpc>
                <a:spcPct val="120000"/>
              </a:lnSpc>
              <a:defRPr/>
            </a:pPr>
            <a:r>
              <a:rPr lang="it-IT" sz="900" b="1" cap="all" dirty="0">
                <a:solidFill>
                  <a:srgbClr val="676767"/>
                </a:solidFill>
                <a:latin typeface="Trebuchet MS"/>
                <a:cs typeface="Trebuchet MS"/>
              </a:rPr>
              <a:t>MECCANICA, ELETTRONICA ED INFORMATICA</a:t>
            </a:r>
            <a:r>
              <a:rPr lang="it-IT" sz="900" cap="all" dirty="0">
                <a:solidFill>
                  <a:srgbClr val="676767"/>
                </a:solidFill>
                <a:latin typeface="Trebuchet MS"/>
                <a:cs typeface="Trebuchet MS"/>
              </a:rPr>
              <a:t>, AL FINE DI TROVARE </a:t>
            </a:r>
          </a:p>
          <a:p>
            <a:pPr algn="r">
              <a:lnSpc>
                <a:spcPct val="120000"/>
              </a:lnSpc>
              <a:defRPr/>
            </a:pPr>
            <a:r>
              <a:rPr lang="it-IT" sz="900" cap="all" dirty="0">
                <a:solidFill>
                  <a:srgbClr val="676767"/>
                </a:solidFill>
                <a:latin typeface="Trebuchet MS"/>
                <a:cs typeface="Trebuchet MS"/>
              </a:rPr>
              <a:t>SOLUZIONI EFFICACI ED INTELLIGENTI PER ESIGENZE DI AUTOMAZIONE INDUSTRIALE (ASSEMBLAGGIO, COLLAUDO, MOVIMENTAZIONE).</a:t>
            </a: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2844328" y="4049088"/>
            <a:ext cx="1551733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4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2011</a:t>
            </a:r>
            <a:endParaRPr lang="it-IT" sz="36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4" name="Immagin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59253">
            <a:off x="7659383" y="5239473"/>
            <a:ext cx="568106" cy="40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ttangolo 15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Rettangolo 16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Rettangolo 17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Rettangolo 18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" name="Immagine 2" descr="AIDA Nuovo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6" y="2181139"/>
            <a:ext cx="1665229" cy="538320"/>
          </a:xfrm>
          <a:prstGeom prst="rect">
            <a:avLst/>
          </a:prstGeom>
        </p:spPr>
      </p:pic>
      <p:pic>
        <p:nvPicPr>
          <p:cNvPr id="27" name="Immagine 26" descr="foto efac-2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"/>
          <a:stretch/>
        </p:blipFill>
        <p:spPr>
          <a:xfrm>
            <a:off x="3979863" y="302123"/>
            <a:ext cx="1946275" cy="1307299"/>
          </a:xfrm>
          <a:prstGeom prst="rect">
            <a:avLst/>
          </a:prstGeom>
        </p:spPr>
      </p:pic>
      <p:pic>
        <p:nvPicPr>
          <p:cNvPr id="32" name="Immagine 31" descr="IMG_614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/>
          <a:stretch/>
        </p:blipFill>
        <p:spPr>
          <a:xfrm>
            <a:off x="-146050" y="277423"/>
            <a:ext cx="1979999" cy="1331999"/>
          </a:xfrm>
          <a:prstGeom prst="rect">
            <a:avLst/>
          </a:prstGeom>
        </p:spPr>
      </p:pic>
      <p:pic>
        <p:nvPicPr>
          <p:cNvPr id="34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596"/>
          <a:stretch/>
        </p:blipFill>
        <p:spPr bwMode="auto">
          <a:xfrm>
            <a:off x="6042025" y="302123"/>
            <a:ext cx="1947864" cy="130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00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3"/>
          <a:stretch/>
        </p:blipFill>
        <p:spPr>
          <a:xfrm>
            <a:off x="1883975" y="302122"/>
            <a:ext cx="1980000" cy="1306015"/>
          </a:xfrm>
          <a:prstGeom prst="rect">
            <a:avLst/>
          </a:prstGeom>
        </p:spPr>
      </p:pic>
      <p:pic>
        <p:nvPicPr>
          <p:cNvPr id="26" name="Immagine 25" descr="IMG_8079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5481"/>
          <a:stretch/>
        </p:blipFill>
        <p:spPr>
          <a:xfrm>
            <a:off x="8104188" y="277422"/>
            <a:ext cx="1980000" cy="13307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nd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91" y="2677843"/>
            <a:ext cx="2124778" cy="4200978"/>
          </a:xfrm>
          <a:prstGeom prst="rect">
            <a:avLst/>
          </a:prstGeom>
        </p:spPr>
      </p:pic>
      <p:pic>
        <p:nvPicPr>
          <p:cNvPr id="9219" name="Immagine 8" descr="AIDAM-shutterstock_1398357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25"/>
          <p:cNvSpPr/>
          <p:nvPr/>
        </p:nvSpPr>
        <p:spPr bwMode="auto">
          <a:xfrm>
            <a:off x="-146050" y="296863"/>
            <a:ext cx="10198100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217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sp>
        <p:nvSpPr>
          <p:cNvPr id="8" name="Rettangolo 10"/>
          <p:cNvSpPr>
            <a:spLocks noChangeArrowheads="1"/>
          </p:cNvSpPr>
          <p:nvPr/>
        </p:nvSpPr>
        <p:spPr bwMode="auto">
          <a:xfrm>
            <a:off x="6358019" y="2460070"/>
            <a:ext cx="2937719" cy="37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ts val="2420"/>
              </a:lnSpc>
              <a:defRPr/>
            </a:pP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È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IL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PUNTO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RIFERIMENTO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ts val="2420"/>
              </a:lnSpc>
              <a:defRPr/>
            </a:pP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DELLE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REALTÀ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AZIENDALI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ITALIANE</a:t>
            </a:r>
            <a:endParaRPr lang="en-US" sz="11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ts val="2420"/>
              </a:lnSpc>
              <a:defRPr/>
            </a:pP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CHE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GRAVITANO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ATTORNO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ALLA</a:t>
            </a:r>
            <a:endParaRPr lang="en-US" sz="11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ts val="2420"/>
              </a:lnSpc>
              <a:defRPr/>
            </a:pP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MECCATRONICA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DAI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COSTRUTTORI</a:t>
            </a:r>
            <a:endParaRPr lang="en-US" sz="11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ts val="2420"/>
              </a:lnSpc>
              <a:defRPr/>
            </a:pP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DI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IMPIANTI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AUTOMAZIONE</a:t>
            </a:r>
            <a:endParaRPr lang="en-US" sz="11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ts val="2420"/>
              </a:lnSpc>
              <a:defRPr/>
            </a:pP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"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CHIAVI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IN MANO" AI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COSTRUTTORI</a:t>
            </a:r>
            <a:endParaRPr lang="en-US" sz="11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ts val="2420"/>
              </a:lnSpc>
              <a:defRPr/>
            </a:pP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E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DISTRIBUTORI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SISTEMI</a:t>
            </a:r>
            <a:r>
              <a:rPr lang="en-US" sz="11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</a:t>
            </a:r>
          </a:p>
          <a:p>
            <a:pPr>
              <a:lnSpc>
                <a:spcPts val="2420"/>
              </a:lnSpc>
              <a:defRPr/>
            </a:pPr>
            <a:r>
              <a:rPr lang="en-US" sz="11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COMPONENTI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FORNENDO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SERVIZI</a:t>
            </a:r>
            <a:endParaRPr lang="en-US" sz="11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ts val="2420"/>
              </a:lnSpc>
              <a:defRPr/>
            </a:pP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PRATICI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INTERESSE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COMUNE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ts val="2420"/>
              </a:lnSpc>
              <a:defRPr/>
            </a:pP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E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CREANDO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SINERGIE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CON I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POLI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ts val="2420"/>
              </a:lnSpc>
              <a:defRPr/>
            </a:pP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DI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RICERCA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SVILUPPO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ts val="2420"/>
              </a:lnSpc>
              <a:defRPr/>
            </a:pP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CULTURALE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DEL </a:t>
            </a:r>
            <a:r>
              <a:rPr lang="en-US" sz="11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SETTORE</a:t>
            </a:r>
            <a:r>
              <a:rPr lang="en-US" sz="11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.</a:t>
            </a:r>
          </a:p>
        </p:txBody>
      </p:sp>
      <p:pic>
        <p:nvPicPr>
          <p:cNvPr id="20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alphaModFix amt="71000"/>
          </a:blip>
          <a:stretch>
            <a:fillRect/>
          </a:stretch>
        </p:blipFill>
        <p:spPr>
          <a:xfrm>
            <a:off x="2578160" y="638043"/>
            <a:ext cx="1098037" cy="836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alphaModFix amt="71000"/>
          </a:blip>
          <a:stretch>
            <a:fillRect/>
          </a:stretch>
        </p:blipFill>
        <p:spPr>
          <a:xfrm>
            <a:off x="0" y="411463"/>
            <a:ext cx="993463" cy="10631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alphaModFix amt="71000"/>
          </a:blip>
          <a:stretch>
            <a:fillRect/>
          </a:stretch>
        </p:blipFill>
        <p:spPr>
          <a:xfrm>
            <a:off x="5306848" y="367891"/>
            <a:ext cx="1071894" cy="11067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b="-2522"/>
          <a:stretch/>
        </p:blipFill>
        <p:spPr>
          <a:xfrm>
            <a:off x="6725357" y="411463"/>
            <a:ext cx="932461" cy="106318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alphaModFix amt="71000"/>
          </a:blip>
          <a:stretch>
            <a:fillRect/>
          </a:stretch>
        </p:blipFill>
        <p:spPr>
          <a:xfrm>
            <a:off x="4022812" y="654400"/>
            <a:ext cx="937421" cy="820243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10">
            <a:alphaModFix amt="71000"/>
          </a:blip>
          <a:srcRect t="-12065"/>
          <a:stretch/>
        </p:blipFill>
        <p:spPr>
          <a:xfrm>
            <a:off x="1340078" y="411463"/>
            <a:ext cx="891467" cy="106318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1">
            <a:alphaModFix amt="71000"/>
          </a:blip>
          <a:stretch>
            <a:fillRect/>
          </a:stretch>
        </p:blipFill>
        <p:spPr>
          <a:xfrm>
            <a:off x="8004433" y="511083"/>
            <a:ext cx="1071623" cy="9635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2">
            <a:alphaModFix amt="71000"/>
          </a:blip>
          <a:stretch>
            <a:fillRect/>
          </a:stretch>
        </p:blipFill>
        <p:spPr>
          <a:xfrm>
            <a:off x="9391442" y="411463"/>
            <a:ext cx="556508" cy="10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9219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uppo 2"/>
          <p:cNvGrpSpPr>
            <a:grpSpLocks/>
          </p:cNvGrpSpPr>
          <p:nvPr/>
        </p:nvGrpSpPr>
        <p:grpSpPr bwMode="auto">
          <a:xfrm>
            <a:off x="3255963" y="3451075"/>
            <a:ext cx="1284287" cy="1230313"/>
            <a:chOff x="3077898" y="2929814"/>
            <a:chExt cx="1284553" cy="1231167"/>
          </a:xfrm>
        </p:grpSpPr>
        <p:sp>
          <p:nvSpPr>
            <p:cNvPr id="8" name="Rettangolo 10"/>
            <p:cNvSpPr>
              <a:spLocks noChangeArrowheads="1"/>
            </p:cNvSpPr>
            <p:nvPr/>
          </p:nvSpPr>
          <p:spPr bwMode="auto">
            <a:xfrm>
              <a:off x="3077898" y="3676457"/>
              <a:ext cx="1284553" cy="48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cap="all" dirty="0" err="1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ASSOCIATI</a:t>
              </a:r>
              <a:endParaRPr lang="en-US" cap="all" dirty="0">
                <a:solidFill>
                  <a:srgbClr val="24609B"/>
                </a:solidFill>
                <a:latin typeface="Trebuchet MS" charset="0"/>
                <a:cs typeface="Trebuchet MS" charset="0"/>
              </a:endParaRPr>
            </a:p>
          </p:txBody>
        </p:sp>
        <p:sp>
          <p:nvSpPr>
            <p:cNvPr id="9231" name="Rettangolo 5"/>
            <p:cNvSpPr>
              <a:spLocks noChangeArrowheads="1"/>
            </p:cNvSpPr>
            <p:nvPr/>
          </p:nvSpPr>
          <p:spPr bwMode="auto">
            <a:xfrm>
              <a:off x="3255566" y="2929814"/>
              <a:ext cx="929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4800" b="1" dirty="0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70</a:t>
              </a:r>
              <a:endParaRPr lang="it-IT" sz="4800" dirty="0">
                <a:solidFill>
                  <a:srgbClr val="24609B"/>
                </a:solidFill>
                <a:latin typeface="Trebuchet MS" charset="0"/>
                <a:cs typeface="Trebuchet MS" charset="0"/>
              </a:endParaRPr>
            </a:p>
          </p:txBody>
        </p:sp>
      </p:grpSp>
      <p:grpSp>
        <p:nvGrpSpPr>
          <p:cNvPr id="9221" name="Gruppo 3"/>
          <p:cNvGrpSpPr>
            <a:grpSpLocks/>
          </p:cNvGrpSpPr>
          <p:nvPr/>
        </p:nvGrpSpPr>
        <p:grpSpPr bwMode="auto">
          <a:xfrm>
            <a:off x="4922838" y="3451076"/>
            <a:ext cx="1993900" cy="1230594"/>
            <a:chOff x="5001947" y="2929814"/>
            <a:chExt cx="1993636" cy="1231448"/>
          </a:xfrm>
        </p:grpSpPr>
        <p:sp>
          <p:nvSpPr>
            <p:cNvPr id="9228" name="Rettangolo 5"/>
            <p:cNvSpPr>
              <a:spLocks noChangeArrowheads="1"/>
            </p:cNvSpPr>
            <p:nvPr/>
          </p:nvSpPr>
          <p:spPr bwMode="auto">
            <a:xfrm>
              <a:off x="5001947" y="2929814"/>
              <a:ext cx="1993636" cy="83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4800" b="1" dirty="0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600</a:t>
              </a:r>
              <a:r>
                <a:rPr lang="it-IT" sz="3200" dirty="0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MIL</a:t>
              </a:r>
              <a:endParaRPr lang="it-IT" sz="4800" dirty="0">
                <a:solidFill>
                  <a:srgbClr val="24609B"/>
                </a:solidFill>
                <a:latin typeface="Trebuchet MS" charset="0"/>
                <a:cs typeface="Trebuchet MS" charset="0"/>
              </a:endParaRPr>
            </a:p>
          </p:txBody>
        </p:sp>
        <p:sp>
          <p:nvSpPr>
            <p:cNvPr id="15" name="Rettangolo 10"/>
            <p:cNvSpPr>
              <a:spLocks noChangeArrowheads="1"/>
            </p:cNvSpPr>
            <p:nvPr/>
          </p:nvSpPr>
          <p:spPr bwMode="auto">
            <a:xfrm>
              <a:off x="5135278" y="3676178"/>
              <a:ext cx="1726973" cy="48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cap="all" dirty="0" err="1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FATTURATO</a:t>
              </a:r>
              <a:endParaRPr lang="en-US" cap="all" dirty="0">
                <a:solidFill>
                  <a:srgbClr val="24609B"/>
                </a:solidFill>
                <a:latin typeface="Trebuchet MS" charset="0"/>
                <a:cs typeface="Trebuchet MS" charset="0"/>
              </a:endParaRPr>
            </a:p>
          </p:txBody>
        </p:sp>
      </p:grpSp>
      <p:grpSp>
        <p:nvGrpSpPr>
          <p:cNvPr id="9224" name="Gruppo 4"/>
          <p:cNvGrpSpPr>
            <a:grpSpLocks/>
          </p:cNvGrpSpPr>
          <p:nvPr/>
        </p:nvGrpSpPr>
        <p:grpSpPr bwMode="auto">
          <a:xfrm>
            <a:off x="7297738" y="3449979"/>
            <a:ext cx="1993900" cy="1231408"/>
            <a:chOff x="7298530" y="2929814"/>
            <a:chExt cx="1993636" cy="1231167"/>
          </a:xfrm>
        </p:grpSpPr>
        <p:sp>
          <p:nvSpPr>
            <p:cNvPr id="9226" name="Rettangolo 5"/>
            <p:cNvSpPr>
              <a:spLocks noChangeArrowheads="1"/>
            </p:cNvSpPr>
            <p:nvPr/>
          </p:nvSpPr>
          <p:spPr bwMode="auto">
            <a:xfrm>
              <a:off x="7298530" y="2929814"/>
              <a:ext cx="1993636" cy="830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4800" b="1" dirty="0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2.000</a:t>
              </a:r>
              <a:endParaRPr lang="it-IT" sz="4800" dirty="0">
                <a:solidFill>
                  <a:srgbClr val="24609B"/>
                </a:solidFill>
                <a:latin typeface="Trebuchet MS" charset="0"/>
                <a:cs typeface="Trebuchet MS" charset="0"/>
              </a:endParaRPr>
            </a:p>
          </p:txBody>
        </p:sp>
        <p:sp>
          <p:nvSpPr>
            <p:cNvPr id="17" name="Rettangolo 10"/>
            <p:cNvSpPr>
              <a:spLocks noChangeArrowheads="1"/>
            </p:cNvSpPr>
            <p:nvPr/>
          </p:nvSpPr>
          <p:spPr bwMode="auto">
            <a:xfrm>
              <a:off x="7652495" y="3675301"/>
              <a:ext cx="1285705" cy="485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cap="all" dirty="0" err="1">
                  <a:solidFill>
                    <a:srgbClr val="24609B"/>
                  </a:solidFill>
                  <a:latin typeface="Trebuchet MS" charset="0"/>
                  <a:cs typeface="Trebuchet MS" charset="0"/>
                </a:rPr>
                <a:t>ADDETTI</a:t>
              </a:r>
              <a:endParaRPr lang="en-US" cap="all" dirty="0">
                <a:solidFill>
                  <a:srgbClr val="24609B"/>
                </a:solidFill>
                <a:latin typeface="Trebuchet MS" charset="0"/>
                <a:cs typeface="Trebuchet MS" charset="0"/>
              </a:endParaRPr>
            </a:p>
          </p:txBody>
        </p:sp>
      </p:grpSp>
      <p:sp>
        <p:nvSpPr>
          <p:cNvPr id="9223" name="Rettangolo 5"/>
          <p:cNvSpPr>
            <a:spLocks noChangeArrowheads="1"/>
          </p:cNvSpPr>
          <p:nvPr/>
        </p:nvSpPr>
        <p:spPr bwMode="auto">
          <a:xfrm>
            <a:off x="3534084" y="2618763"/>
            <a:ext cx="1679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IN CIFRE</a:t>
            </a:r>
            <a:endParaRPr lang="it-IT" sz="2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5302106" y="4902728"/>
            <a:ext cx="1235364" cy="8197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7868376" y="4845414"/>
            <a:ext cx="852625" cy="9281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alphaModFix amt="39000"/>
          </a:blip>
          <a:stretch>
            <a:fillRect/>
          </a:stretch>
        </p:blipFill>
        <p:spPr>
          <a:xfrm>
            <a:off x="3302415" y="4681388"/>
            <a:ext cx="2598204" cy="1534284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 bwMode="auto">
          <a:xfrm>
            <a:off x="-146050" y="296863"/>
            <a:ext cx="10198100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alphaModFix amt="71000"/>
          </a:blip>
          <a:stretch>
            <a:fillRect/>
          </a:stretch>
        </p:blipFill>
        <p:spPr>
          <a:xfrm>
            <a:off x="2578160" y="638043"/>
            <a:ext cx="1098037" cy="8366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>
            <a:alphaModFix amt="71000"/>
          </a:blip>
          <a:stretch>
            <a:fillRect/>
          </a:stretch>
        </p:blipFill>
        <p:spPr>
          <a:xfrm>
            <a:off x="0" y="411463"/>
            <a:ext cx="993463" cy="106318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>
            <a:off x="5306848" y="367891"/>
            <a:ext cx="1071894" cy="110675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b="-2522"/>
          <a:stretch/>
        </p:blipFill>
        <p:spPr>
          <a:xfrm>
            <a:off x="6725357" y="411463"/>
            <a:ext cx="932461" cy="106318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0">
            <a:alphaModFix amt="71000"/>
          </a:blip>
          <a:stretch>
            <a:fillRect/>
          </a:stretch>
        </p:blipFill>
        <p:spPr>
          <a:xfrm>
            <a:off x="4022812" y="654400"/>
            <a:ext cx="937421" cy="820243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11">
            <a:alphaModFix amt="71000"/>
          </a:blip>
          <a:srcRect t="-12065"/>
          <a:stretch/>
        </p:blipFill>
        <p:spPr>
          <a:xfrm>
            <a:off x="1340078" y="411463"/>
            <a:ext cx="891467" cy="106318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2">
            <a:alphaModFix amt="71000"/>
          </a:blip>
          <a:stretch>
            <a:fillRect/>
          </a:stretch>
        </p:blipFill>
        <p:spPr>
          <a:xfrm>
            <a:off x="8004433" y="511083"/>
            <a:ext cx="1071623" cy="96356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>
            <a:alphaModFix amt="71000"/>
          </a:blip>
          <a:stretch>
            <a:fillRect/>
          </a:stretch>
        </p:blipFill>
        <p:spPr>
          <a:xfrm>
            <a:off x="9391442" y="411463"/>
            <a:ext cx="556508" cy="1063180"/>
          </a:xfrm>
          <a:prstGeom prst="rect">
            <a:avLst/>
          </a:prstGeom>
        </p:spPr>
      </p:pic>
      <p:pic>
        <p:nvPicPr>
          <p:cNvPr id="28" name="Immagine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10"/>
          <p:cNvSpPr>
            <a:spLocks noChangeArrowheads="1"/>
          </p:cNvSpPr>
          <p:nvPr/>
        </p:nvSpPr>
        <p:spPr bwMode="auto">
          <a:xfrm>
            <a:off x="7418459" y="3161344"/>
            <a:ext cx="974961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OLTRE</a:t>
            </a:r>
            <a:endParaRPr lang="en-US" sz="14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45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9219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971171" y="4556375"/>
            <a:ext cx="16237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baseline="30000" dirty="0" err="1">
                <a:solidFill>
                  <a:srgbClr val="24609B"/>
                </a:solidFill>
                <a:latin typeface="Trebuchet MS"/>
                <a:cs typeface="Trebuchet MS"/>
              </a:rPr>
              <a:t>ITALY</a:t>
            </a:r>
            <a:endParaRPr lang="it-IT" b="1" baseline="30000" dirty="0">
              <a:solidFill>
                <a:srgbClr val="24609B"/>
              </a:solidFill>
              <a:latin typeface="Trebuchet MS"/>
              <a:cs typeface="Trebuchet MS"/>
            </a:endParaRPr>
          </a:p>
          <a:p>
            <a:r>
              <a:rPr lang="it-IT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Viale Fulvio Testi 128</a:t>
            </a:r>
          </a:p>
          <a:p>
            <a:r>
              <a:rPr lang="it-IT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20092 </a:t>
            </a:r>
          </a:p>
          <a:p>
            <a:r>
              <a:rPr lang="it-IT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Cinisello Balsamo MI</a:t>
            </a:r>
          </a:p>
          <a:p>
            <a:r>
              <a:rPr lang="it-IT" sz="1500" baseline="30000" dirty="0" err="1">
                <a:solidFill>
                  <a:srgbClr val="676767"/>
                </a:solidFill>
                <a:latin typeface="Trebuchet MS"/>
                <a:cs typeface="Trebuchet MS"/>
              </a:rPr>
              <a:t>Tel</a:t>
            </a:r>
            <a:r>
              <a:rPr lang="it-IT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 +39 02 24416431</a:t>
            </a:r>
            <a:endParaRPr lang="it-IT" sz="1500" dirty="0">
              <a:solidFill>
                <a:srgbClr val="676767"/>
              </a:solidFill>
              <a:latin typeface="Trebuchet MS"/>
              <a:cs typeface="Trebuchet MS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982850" y="4556375"/>
            <a:ext cx="16217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baseline="30000" dirty="0" err="1">
                <a:solidFill>
                  <a:srgbClr val="24609B"/>
                </a:solidFill>
                <a:latin typeface="Trebuchet MS"/>
                <a:cs typeface="Trebuchet MS"/>
              </a:rPr>
              <a:t>CZECH</a:t>
            </a:r>
            <a:r>
              <a:rPr lang="it-IT" b="1" baseline="30000" dirty="0">
                <a:solidFill>
                  <a:srgbClr val="24609B"/>
                </a:solidFill>
                <a:latin typeface="Trebuchet MS"/>
                <a:cs typeface="Trebuchet MS"/>
              </a:rPr>
              <a:t> REPUBLIC</a:t>
            </a:r>
          </a:p>
          <a:p>
            <a:r>
              <a:rPr lang="hr-H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Husova 159/25 </a:t>
            </a:r>
          </a:p>
          <a:p>
            <a:r>
              <a:rPr lang="hr-H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11000 </a:t>
            </a:r>
          </a:p>
          <a:p>
            <a:r>
              <a:rPr lang="hr-H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Praga 1</a:t>
            </a:r>
          </a:p>
          <a:p>
            <a:r>
              <a:rPr lang="hr-H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Tel +420 222015300 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992524" y="4556375"/>
            <a:ext cx="27055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baseline="30000" dirty="0" err="1">
                <a:solidFill>
                  <a:srgbClr val="24609B"/>
                </a:solidFill>
                <a:latin typeface="Trebuchet MS"/>
                <a:cs typeface="Trebuchet MS"/>
              </a:rPr>
              <a:t>SERBIA</a:t>
            </a:r>
            <a:endParaRPr lang="fr-FR" baseline="30000" dirty="0">
              <a:solidFill>
                <a:srgbClr val="24609B"/>
              </a:solidFill>
              <a:latin typeface="Trebuchet MS"/>
              <a:cs typeface="Trebuchet MS"/>
            </a:endParaRPr>
          </a:p>
          <a:p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Production Engineering </a:t>
            </a:r>
            <a:r>
              <a:rPr lang="fr-FR" sz="1500" baseline="30000" dirty="0" err="1">
                <a:solidFill>
                  <a:srgbClr val="676767"/>
                </a:solidFill>
                <a:latin typeface="Trebuchet MS"/>
                <a:cs typeface="Trebuchet MS"/>
              </a:rPr>
              <a:t>Department</a:t>
            </a:r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 </a:t>
            </a:r>
          </a:p>
          <a:p>
            <a:r>
              <a:rPr lang="fr-FR" sz="1500" baseline="30000" dirty="0" err="1">
                <a:solidFill>
                  <a:srgbClr val="676767"/>
                </a:solidFill>
                <a:latin typeface="Trebuchet MS"/>
                <a:cs typeface="Trebuchet MS"/>
              </a:rPr>
              <a:t>Faculty</a:t>
            </a:r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 of </a:t>
            </a:r>
            <a:r>
              <a:rPr lang="fr-FR" sz="1500" baseline="30000" dirty="0" err="1">
                <a:solidFill>
                  <a:srgbClr val="676767"/>
                </a:solidFill>
                <a:latin typeface="Trebuchet MS"/>
                <a:cs typeface="Trebuchet MS"/>
              </a:rPr>
              <a:t>Mechanical</a:t>
            </a:r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 Engineering </a:t>
            </a:r>
          </a:p>
          <a:p>
            <a:r>
              <a:rPr lang="fr-FR" sz="1500" baseline="30000" dirty="0" err="1">
                <a:solidFill>
                  <a:srgbClr val="676767"/>
                </a:solidFill>
                <a:latin typeface="Trebuchet MS"/>
                <a:cs typeface="Trebuchet MS"/>
              </a:rPr>
              <a:t>Kraljice</a:t>
            </a:r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 </a:t>
            </a:r>
            <a:r>
              <a:rPr lang="fr-FR" sz="1500" baseline="30000" dirty="0" err="1">
                <a:solidFill>
                  <a:srgbClr val="676767"/>
                </a:solidFill>
                <a:latin typeface="Trebuchet MS"/>
                <a:cs typeface="Trebuchet MS"/>
              </a:rPr>
              <a:t>Marije</a:t>
            </a:r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 16 - 11120 Belgrado </a:t>
            </a:r>
          </a:p>
          <a:p>
            <a:r>
              <a:rPr lang="fr-FR" sz="1500" baseline="30000" dirty="0">
                <a:solidFill>
                  <a:srgbClr val="676767"/>
                </a:solidFill>
                <a:latin typeface="Trebuchet MS"/>
                <a:cs typeface="Trebuchet MS"/>
              </a:rPr>
              <a:t>Tel +381 11 3302435</a:t>
            </a:r>
            <a:endParaRPr lang="it-IT" sz="1500" dirty="0">
              <a:solidFill>
                <a:srgbClr val="676767"/>
              </a:solidFill>
              <a:latin typeface="Trebuchet MS"/>
              <a:cs typeface="Trebuchet MS"/>
            </a:endParaRPr>
          </a:p>
        </p:txBody>
      </p:sp>
      <p:pic>
        <p:nvPicPr>
          <p:cNvPr id="6" name="Immagine 5" descr="italy_6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71" y="3788919"/>
            <a:ext cx="894127" cy="670595"/>
          </a:xfrm>
          <a:prstGeom prst="rect">
            <a:avLst/>
          </a:prstGeom>
        </p:spPr>
      </p:pic>
      <p:pic>
        <p:nvPicPr>
          <p:cNvPr id="7" name="Immagine 6" descr="czech_republic_6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55" y="3788919"/>
            <a:ext cx="894127" cy="670595"/>
          </a:xfrm>
          <a:prstGeom prst="rect">
            <a:avLst/>
          </a:prstGeom>
        </p:spPr>
      </p:pic>
      <p:pic>
        <p:nvPicPr>
          <p:cNvPr id="9" name="Immagine 8" descr="serbia_6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3" y="3788919"/>
            <a:ext cx="894127" cy="67059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auto">
          <a:xfrm>
            <a:off x="-146050" y="296863"/>
            <a:ext cx="10198100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2" name="Immagin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5"/>
          <p:cNvSpPr>
            <a:spLocks noChangeArrowheads="1"/>
          </p:cNvSpPr>
          <p:nvPr/>
        </p:nvSpPr>
        <p:spPr bwMode="auto">
          <a:xfrm>
            <a:off x="3534084" y="2618763"/>
            <a:ext cx="3118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SEDI E UFFICI</a:t>
            </a:r>
            <a:endParaRPr lang="it-IT" sz="2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76105" flipH="1">
            <a:off x="7242177" y="542175"/>
            <a:ext cx="820651" cy="82065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2625" y="543410"/>
            <a:ext cx="569620" cy="81818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75" y="510682"/>
            <a:ext cx="681935" cy="88363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495" y="543410"/>
            <a:ext cx="818181" cy="81818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229" y="580600"/>
            <a:ext cx="932231" cy="74380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8156" y="577273"/>
            <a:ext cx="750455" cy="75045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2206" y="606137"/>
            <a:ext cx="785091" cy="69272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8697" y="543410"/>
            <a:ext cx="818181" cy="818181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15"/>
          <a:srcRect b="15612"/>
          <a:stretch/>
        </p:blipFill>
        <p:spPr>
          <a:xfrm>
            <a:off x="9203942" y="418122"/>
            <a:ext cx="618960" cy="1190015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2299" y="502501"/>
            <a:ext cx="478722" cy="89999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7">
            <a:alphaModFix amt="71000"/>
          </a:blip>
          <a:stretch>
            <a:fillRect/>
          </a:stretch>
        </p:blipFill>
        <p:spPr>
          <a:xfrm>
            <a:off x="5567212" y="463932"/>
            <a:ext cx="885863" cy="9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4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sp>
        <p:nvSpPr>
          <p:cNvPr id="8" name="Rettangolo 10"/>
          <p:cNvSpPr>
            <a:spLocks noChangeArrowheads="1"/>
          </p:cNvSpPr>
          <p:nvPr/>
        </p:nvSpPr>
        <p:spPr bwMode="auto">
          <a:xfrm>
            <a:off x="3544493" y="3203856"/>
            <a:ext cx="5969848" cy="296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FORNITORI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SOLUZIONI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SISTEMI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“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SPECIALI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” </a:t>
            </a: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REALIZZATI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SU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PROGETTO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PER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L’ASSEMBLAGGIO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LA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MANIPOLAZIONE</a:t>
            </a:r>
            <a:endParaRPr lang="en-US" sz="12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COSTRUTTORI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INTEGRATORI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SISTEMI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FORNITORI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 DI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INSIEMI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SOTTO-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INSIEMI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CHIAVI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IN MANO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SISTEMI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COLLAUDO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FORNITORI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COMPONENTI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PER </a:t>
            </a: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L’AUTOMAZIONE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INDUSTRIALE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LA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MECCATRONICA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FORNITORI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ROBOT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SISTEMI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ROBOTIZZATI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FORNITORI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COMPONENTI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SOLUZIONI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PER LA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VISIONE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ARTIFICIALE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</p:txBody>
      </p:sp>
      <p:pic>
        <p:nvPicPr>
          <p:cNvPr id="10244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" name="Immagine 5" descr="camozzi-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50" y="296863"/>
            <a:ext cx="1945956" cy="1311275"/>
          </a:xfrm>
          <a:prstGeom prst="rect">
            <a:avLst/>
          </a:prstGeom>
        </p:spPr>
      </p:pic>
      <p:pic>
        <p:nvPicPr>
          <p:cNvPr id="13" name="Immagine 12" descr="GAV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183" y="296863"/>
            <a:ext cx="1945955" cy="1311275"/>
          </a:xfrm>
          <a:prstGeom prst="rect">
            <a:avLst/>
          </a:prstGeom>
        </p:spPr>
      </p:pic>
      <p:pic>
        <p:nvPicPr>
          <p:cNvPr id="14" name="Immagine 13" descr="tmp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850" y="273114"/>
            <a:ext cx="1981199" cy="1335024"/>
          </a:xfrm>
          <a:prstGeom prst="rect">
            <a:avLst/>
          </a:prstGeom>
        </p:spPr>
      </p:pic>
      <p:pic>
        <p:nvPicPr>
          <p:cNvPr id="27" name="Immagine 26" descr="Cosberg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113" y="296862"/>
            <a:ext cx="1947862" cy="1312559"/>
          </a:xfrm>
          <a:prstGeom prst="rect">
            <a:avLst/>
          </a:prstGeom>
        </p:spPr>
      </p:pic>
      <p:pic>
        <p:nvPicPr>
          <p:cNvPr id="21" name="Immagine 20" descr="euclid-labs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96862"/>
            <a:ext cx="1947863" cy="1312560"/>
          </a:xfrm>
          <a:prstGeom prst="rect">
            <a:avLst/>
          </a:prstGeom>
        </p:spPr>
      </p:pic>
      <p:sp>
        <p:nvSpPr>
          <p:cNvPr id="17" name="Rettangolo 5"/>
          <p:cNvSpPr>
            <a:spLocks noChangeArrowheads="1"/>
          </p:cNvSpPr>
          <p:nvPr/>
        </p:nvSpPr>
        <p:spPr bwMode="auto">
          <a:xfrm>
            <a:off x="3534084" y="2618763"/>
            <a:ext cx="4033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I NOSTRI ASSOCIATI</a:t>
            </a:r>
            <a:endParaRPr lang="it-IT" sz="2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8" name="Immagin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sp>
        <p:nvSpPr>
          <p:cNvPr id="8" name="Rettangolo 10"/>
          <p:cNvSpPr>
            <a:spLocks noChangeArrowheads="1"/>
          </p:cNvSpPr>
          <p:nvPr/>
        </p:nvSpPr>
        <p:spPr bwMode="auto">
          <a:xfrm>
            <a:off x="3534082" y="3203856"/>
            <a:ext cx="5907391" cy="287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TUTELIAMO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DIFENDIAMO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RAPPRESENTIAMO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IN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MODO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COESO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GLI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INTERESSI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DEL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COMPARTO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SOTTOLINEANDONE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IMMAGINE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RUOLO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20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METTIAMO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A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FATTOR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COMUNE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ESPERIENZA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</a:p>
          <a:p>
            <a:pPr>
              <a:lnSpc>
                <a:spcPct val="130000"/>
              </a:lnSpc>
              <a:defRPr/>
            </a:pP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INFORMAZIONE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CONOSCENZE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CONDIVISE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20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FAVORIAMO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IL 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NETWORK DI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CONOSCENZE</a:t>
            </a:r>
            <a:endParaRPr lang="en-US" sz="12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200000"/>
              </a:lnSpc>
              <a:defRPr/>
            </a:pP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•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INCENTIVIAMO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LA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FORMAZIONE</a:t>
            </a:r>
            <a: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IMPRENDITORIALE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</a:t>
            </a:r>
          </a:p>
          <a:p>
            <a:pPr>
              <a:lnSpc>
                <a:spcPct val="130000"/>
              </a:lnSpc>
              <a:defRPr/>
            </a:pP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 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TECNICA</a:t>
            </a:r>
            <a:r>
              <a:rPr lang="en-US" sz="12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2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COMMERCIALE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0244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8104188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6042025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979863" y="296863"/>
            <a:ext cx="1946275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 bwMode="auto">
          <a:xfrm>
            <a:off x="1916113" y="296863"/>
            <a:ext cx="1947862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 bwMode="auto">
          <a:xfrm>
            <a:off x="-146050" y="296863"/>
            <a:ext cx="1947863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Rettangolo 5"/>
          <p:cNvSpPr>
            <a:spLocks noChangeArrowheads="1"/>
          </p:cNvSpPr>
          <p:nvPr/>
        </p:nvSpPr>
        <p:spPr bwMode="auto">
          <a:xfrm>
            <a:off x="3534084" y="2618763"/>
            <a:ext cx="4033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dirty="0" err="1">
                <a:solidFill>
                  <a:srgbClr val="BFBFBF"/>
                </a:solidFill>
                <a:latin typeface="Trebuchet MS" charset="0"/>
                <a:cs typeface="Trebuchet MS" charset="0"/>
              </a:rPr>
              <a:t>MISSION</a:t>
            </a:r>
            <a:endParaRPr lang="it-IT" sz="2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8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20170426_110443-modificat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/>
          <a:stretch/>
        </p:blipFill>
        <p:spPr>
          <a:xfrm>
            <a:off x="8072050" y="296862"/>
            <a:ext cx="1980000" cy="1311275"/>
          </a:xfrm>
          <a:prstGeom prst="rect">
            <a:avLst/>
          </a:prstGeom>
        </p:spPr>
      </p:pic>
      <p:pic>
        <p:nvPicPr>
          <p:cNvPr id="4" name="Immagine 3" descr="IMG_03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75" y="288138"/>
            <a:ext cx="1980000" cy="1320000"/>
          </a:xfrm>
          <a:prstGeom prst="rect">
            <a:avLst/>
          </a:prstGeom>
        </p:spPr>
      </p:pic>
      <p:pic>
        <p:nvPicPr>
          <p:cNvPr id="20" name="Immagine 19" descr="IMG_265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/>
          <a:stretch/>
        </p:blipFill>
        <p:spPr>
          <a:xfrm>
            <a:off x="3980183" y="296862"/>
            <a:ext cx="1980000" cy="1312559"/>
          </a:xfrm>
          <a:prstGeom prst="rect">
            <a:avLst/>
          </a:prstGeom>
        </p:spPr>
      </p:pic>
      <p:pic>
        <p:nvPicPr>
          <p:cNvPr id="22" name="Immagine 21" descr="IMG_549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7" y="288137"/>
            <a:ext cx="1980000" cy="1320000"/>
          </a:xfrm>
          <a:prstGeom prst="rect">
            <a:avLst/>
          </a:prstGeom>
        </p:spPr>
      </p:pic>
      <p:pic>
        <p:nvPicPr>
          <p:cNvPr id="24" name="Immagine 23" descr="IMG_847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5"/>
          <a:stretch/>
        </p:blipFill>
        <p:spPr>
          <a:xfrm>
            <a:off x="6042025" y="296863"/>
            <a:ext cx="1980000" cy="13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44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25"/>
          <p:cNvSpPr/>
          <p:nvPr/>
        </p:nvSpPr>
        <p:spPr bwMode="auto">
          <a:xfrm>
            <a:off x="-146050" y="296863"/>
            <a:ext cx="10198100" cy="1311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217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</a:p>
        </p:txBody>
      </p:sp>
      <p:pic>
        <p:nvPicPr>
          <p:cNvPr id="20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0" y="1780217"/>
            <a:ext cx="4235002" cy="7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5"/>
          <p:cNvSpPr>
            <a:spLocks noChangeArrowheads="1"/>
          </p:cNvSpPr>
          <p:nvPr/>
        </p:nvSpPr>
        <p:spPr bwMode="auto">
          <a:xfrm>
            <a:off x="3534084" y="2618763"/>
            <a:ext cx="2141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BFBFBF"/>
                </a:solidFill>
                <a:latin typeface="Trebuchet MS" charset="0"/>
                <a:cs typeface="Trebuchet MS" charset="0"/>
              </a:rPr>
              <a:t>SERVIZI</a:t>
            </a:r>
            <a:endParaRPr lang="it-IT" sz="2800" dirty="0">
              <a:solidFill>
                <a:srgbClr val="BFBFB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6105" flipH="1">
            <a:off x="7242177" y="542175"/>
            <a:ext cx="820651" cy="82065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625" y="543410"/>
            <a:ext cx="569620" cy="8181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5" y="510682"/>
            <a:ext cx="681935" cy="88363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495" y="543410"/>
            <a:ext cx="818181" cy="81818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229" y="580600"/>
            <a:ext cx="932231" cy="74380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8156" y="577273"/>
            <a:ext cx="750455" cy="750455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2206" y="606137"/>
            <a:ext cx="785091" cy="69272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8697" y="543410"/>
            <a:ext cx="818181" cy="818181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12"/>
          <a:srcRect b="15612"/>
          <a:stretch/>
        </p:blipFill>
        <p:spPr>
          <a:xfrm>
            <a:off x="9203942" y="418122"/>
            <a:ext cx="618960" cy="1190015"/>
          </a:xfrm>
          <a:prstGeom prst="rect">
            <a:avLst/>
          </a:prstGeom>
        </p:spPr>
      </p:pic>
      <p:pic>
        <p:nvPicPr>
          <p:cNvPr id="9218" name="Immagine 92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2299" y="502501"/>
            <a:ext cx="478722" cy="899999"/>
          </a:xfrm>
          <a:prstGeom prst="rect">
            <a:avLst/>
          </a:prstGeom>
        </p:spPr>
      </p:pic>
      <p:sp>
        <p:nvSpPr>
          <p:cNvPr id="25" name="Rettangolo 10"/>
          <p:cNvSpPr>
            <a:spLocks noChangeArrowheads="1"/>
          </p:cNvSpPr>
          <p:nvPr/>
        </p:nvSpPr>
        <p:spPr bwMode="auto">
          <a:xfrm>
            <a:off x="6613963" y="3251718"/>
            <a:ext cx="2937719" cy="313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FORMAZIONE</a:t>
            </a:r>
            <a:endParaRPr lang="en-US" sz="10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CORSI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SU DESIGN FOR ASSEMBLY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REALIZZAZIONE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DEL </a:t>
            </a:r>
          </a:p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MANUALE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ASSEMBLAGGIO</a:t>
            </a:r>
            <a:endParaRPr lang="en-US" sz="10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REALIZZAZIONE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DEL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DIZIONARIO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TECNICO</a:t>
            </a:r>
            <a:r>
              <a:rPr lang="en-US" sz="1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DELLE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TERMINOLOGIE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SIGLE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DEL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SETTORE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BILINGUE</a:t>
            </a:r>
            <a:endParaRPr lang="en-US" sz="10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CORSI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FORMAZIONE</a:t>
            </a:r>
            <a:r>
              <a:rPr lang="en-US" sz="1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PROFESSIONALI</a:t>
            </a:r>
            <a:r>
              <a:rPr lang="en-US" sz="1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IMPRENDITORIALI</a:t>
            </a:r>
            <a:r>
              <a:rPr lang="en-US" sz="1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: 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MANAGEMENT BY ACTIONS,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MAPPE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MENTALI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PREVENTIVAZIONE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E LIFE CYCLE COST 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INDAGINE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CONOSCITIVA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DEL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SETTORE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 err="1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7" name="Rettangolo 10"/>
          <p:cNvSpPr>
            <a:spLocks noChangeArrowheads="1"/>
          </p:cNvSpPr>
          <p:nvPr/>
        </p:nvSpPr>
        <p:spPr bwMode="auto">
          <a:xfrm>
            <a:off x="3523732" y="3251718"/>
            <a:ext cx="2937719" cy="330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INTERNAZIONALIZZAZIONE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SERBIA,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REPUBBLICA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CECA, TUNISIA,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MAROCCO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, ROMANIA,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MESSICO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, IRAN, INDIA, USA.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ORGANIZZAZIONE</a:t>
            </a:r>
            <a:r>
              <a:rPr lang="en-US" sz="1000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COLLETTIVE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IN ITALIA, GERMANIA,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SPAGNA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, 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SERBIA, TUNISIA E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MAROCCO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 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LEGALE</a:t>
            </a:r>
            <a:endParaRPr lang="en-US" sz="10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LINEE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GUIDA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PER LA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STESURA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CONTRATTI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ACCORDO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CON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SIAE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PER LA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PROTEZIONE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INTELLETTUALE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DEL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PROGETTO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INDUSTRIALE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ASSICURATIVO</a:t>
            </a:r>
            <a:endParaRPr lang="en-US" sz="10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CONVENZIONE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RC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PRODOTTO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FILO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DIRETTO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CON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GLI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ESPERTI</a:t>
            </a:r>
            <a:r>
              <a:rPr lang="en-US" sz="10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NORMATIVA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SIL,RAEE,ROHS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14">
            <a:alphaModFix amt="71000"/>
          </a:blip>
          <a:stretch>
            <a:fillRect/>
          </a:stretch>
        </p:blipFill>
        <p:spPr>
          <a:xfrm>
            <a:off x="5567212" y="463932"/>
            <a:ext cx="885863" cy="9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676767"/>
                </a:solidFill>
                <a:latin typeface="Trebuchet MS" charset="0"/>
                <a:cs typeface="Trebuchet MS" charset="0"/>
              </a:rPr>
              <a:t>R-0561-D0917-CI</a:t>
            </a:r>
            <a:endParaRPr lang="it-IT" sz="700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8" name="Rettangolo 10"/>
          <p:cNvSpPr>
            <a:spLocks noChangeArrowheads="1"/>
          </p:cNvSpPr>
          <p:nvPr/>
        </p:nvSpPr>
        <p:spPr bwMode="auto">
          <a:xfrm>
            <a:off x="3651250" y="824260"/>
            <a:ext cx="5422900" cy="572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REPUBBLICA CECA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ISTITUZIONE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DI UN DESK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PRESSO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LA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SEDE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DELLA CAMERA DI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COMMERCIO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ItaliO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-CECA 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PRAGA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(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SETTEMBRE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2016)</a:t>
            </a:r>
            <a:endParaRPr lang="en-US" sz="12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b="1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SERBIA</a:t>
            </a:r>
            <a:endParaRPr lang="en-US" sz="12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ISCP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– Italian Serbian Collaboration Platform</a:t>
            </a:r>
            <a:b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</a:b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Belgrade Exhibition 2015/2016/2017: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PARTECIPAZIONE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COLLETTIVA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TUNISIA</a:t>
            </a:r>
            <a:br>
              <a:rPr lang="en-US" sz="12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</a:b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PROGETTO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ITCP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– Italian Tunisian Collaboration Platform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PARTECIPAZIONE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ColleTTIVA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A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Medindustrie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(2015) E CAT (2014)</a:t>
            </a:r>
          </a:p>
          <a:p>
            <a:pPr>
              <a:lnSpc>
                <a:spcPct val="110000"/>
              </a:lnSpc>
              <a:defRPr/>
            </a:pPr>
            <a:endParaRPr lang="en-US" sz="9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MAROCCO</a:t>
            </a:r>
            <a:endParaRPr lang="en-US" sz="12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PARTECIPAZIONE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ColleTTIVA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A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Midest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Casablanca (2015)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ROMANIA</a:t>
            </a:r>
            <a:endParaRPr lang="en-US" sz="1200" b="1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PRIMA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MISSIONE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(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FEBBRAIO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2016)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IRAN, INDIA</a:t>
            </a:r>
            <a:b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</a:b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MISSIONI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FASE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PROGRAMMAZIONE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(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NEI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PROSSIMI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MESI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)</a:t>
            </a: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BULGARIA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GIÀ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STABILITO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UN PRIMO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IMPORTANTE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CONTATTO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PORTOGALLO</a:t>
            </a: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</a:t>
            </a:r>
            <a:r>
              <a:rPr lang="en-US" sz="14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THAILANDIA</a:t>
            </a: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, VIETNAM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FASE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ANALISI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 TERMINI DI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OPPORTUNITÀ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E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FATTIBILITÀ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cap="all" dirty="0" err="1">
                <a:solidFill>
                  <a:srgbClr val="24609B"/>
                </a:solidFill>
                <a:latin typeface="Trebuchet MS" charset="0"/>
                <a:cs typeface="Trebuchet MS" charset="0"/>
              </a:rPr>
              <a:t>MESSICO</a:t>
            </a:r>
            <a:r>
              <a:rPr lang="en-US" sz="1400" b="1" cap="all" dirty="0">
                <a:solidFill>
                  <a:srgbClr val="24609B"/>
                </a:solidFill>
                <a:latin typeface="Trebuchet MS" charset="0"/>
                <a:cs typeface="Trebuchet MS" charset="0"/>
              </a:rPr>
              <a:t>/UK</a:t>
            </a:r>
          </a:p>
          <a:p>
            <a:pPr>
              <a:lnSpc>
                <a:spcPct val="110000"/>
              </a:lnSpc>
              <a:defRPr/>
            </a:pP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RAPPORTO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ISTITUZIONALE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FASE</a:t>
            </a:r>
            <a:r>
              <a:rPr lang="en-US" sz="10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DI </a:t>
            </a:r>
            <a:r>
              <a:rPr lang="en-US" sz="10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EVOLUZIONE</a:t>
            </a:r>
            <a:endParaRPr lang="en-US" sz="1000" cap="all" dirty="0">
              <a:solidFill>
                <a:srgbClr val="676767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21509" name="Immagine 8" descr="AIDAM-shutterstock_1398357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31"/>
          <a:stretch>
            <a:fillRect/>
          </a:stretch>
        </p:blipFill>
        <p:spPr bwMode="auto">
          <a:xfrm>
            <a:off x="0" y="0"/>
            <a:ext cx="294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999" y="132522"/>
            <a:ext cx="681935" cy="883636"/>
          </a:xfrm>
          <a:prstGeom prst="rect">
            <a:avLst/>
          </a:prstGeom>
        </p:spPr>
      </p:pic>
      <p:pic>
        <p:nvPicPr>
          <p:cNvPr id="9" name="Immagine 8" descr="czech_republic_6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54" y="856410"/>
            <a:ext cx="360000" cy="270000"/>
          </a:xfrm>
          <a:prstGeom prst="rect">
            <a:avLst/>
          </a:prstGeom>
        </p:spPr>
      </p:pic>
      <p:pic>
        <p:nvPicPr>
          <p:cNvPr id="10" name="Immagine 9" descr="serbia_6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54" y="1602155"/>
            <a:ext cx="360000" cy="270000"/>
          </a:xfrm>
          <a:prstGeom prst="rect">
            <a:avLst/>
          </a:prstGeom>
        </p:spPr>
      </p:pic>
      <p:pic>
        <p:nvPicPr>
          <p:cNvPr id="2" name="Immagine 1" descr="flag-3d-round-2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55" y="2351679"/>
            <a:ext cx="251998" cy="251998"/>
          </a:xfrm>
          <a:prstGeom prst="rect">
            <a:avLst/>
          </a:prstGeom>
        </p:spPr>
      </p:pic>
      <p:pic>
        <p:nvPicPr>
          <p:cNvPr id="3" name="Immagine 2" descr="Morocco-Flag-PNG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54" y="3061043"/>
            <a:ext cx="252000" cy="252000"/>
          </a:xfrm>
          <a:prstGeom prst="rect">
            <a:avLst/>
          </a:prstGeom>
        </p:spPr>
      </p:pic>
      <p:pic>
        <p:nvPicPr>
          <p:cNvPr id="4" name="Immagine 3" descr="romania_64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54" y="3637280"/>
            <a:ext cx="360000" cy="270000"/>
          </a:xfrm>
          <a:prstGeom prst="rect">
            <a:avLst/>
          </a:prstGeom>
        </p:spPr>
      </p:pic>
      <p:pic>
        <p:nvPicPr>
          <p:cNvPr id="5" name="Immagine 4" descr="iran_6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0" y="4196081"/>
            <a:ext cx="383999" cy="287999"/>
          </a:xfrm>
          <a:prstGeom prst="rect">
            <a:avLst/>
          </a:prstGeom>
        </p:spPr>
      </p:pic>
      <p:pic>
        <p:nvPicPr>
          <p:cNvPr id="11" name="Immagine 10" descr="india_64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54" y="4196080"/>
            <a:ext cx="360000" cy="270000"/>
          </a:xfrm>
          <a:prstGeom prst="rect">
            <a:avLst/>
          </a:prstGeom>
        </p:spPr>
      </p:pic>
      <p:pic>
        <p:nvPicPr>
          <p:cNvPr id="12" name="Immagine 11" descr="bulgaria-round-butt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55" y="4759961"/>
            <a:ext cx="287998" cy="286995"/>
          </a:xfrm>
          <a:prstGeom prst="rect">
            <a:avLst/>
          </a:prstGeom>
        </p:spPr>
      </p:pic>
      <p:pic>
        <p:nvPicPr>
          <p:cNvPr id="13" name="Immagine 12" descr="1494951903_Flag_of_Portuga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54" y="5303520"/>
            <a:ext cx="324000" cy="324000"/>
          </a:xfrm>
          <a:prstGeom prst="rect">
            <a:avLst/>
          </a:prstGeom>
        </p:spPr>
      </p:pic>
      <p:pic>
        <p:nvPicPr>
          <p:cNvPr id="14" name="Immagine 13" descr="mexico_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5882895"/>
            <a:ext cx="323998" cy="323998"/>
          </a:xfrm>
          <a:prstGeom prst="rect">
            <a:avLst/>
          </a:prstGeom>
        </p:spPr>
      </p:pic>
      <p:pic>
        <p:nvPicPr>
          <p:cNvPr id="15" name="Immagine 14" descr="United-Kingdom-Flag-Transparen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54" y="5913375"/>
            <a:ext cx="288000" cy="288000"/>
          </a:xfrm>
          <a:prstGeom prst="rect">
            <a:avLst/>
          </a:prstGeom>
        </p:spPr>
      </p:pic>
      <p:sp>
        <p:nvSpPr>
          <p:cNvPr id="19" name="Rettangolo 10"/>
          <p:cNvSpPr>
            <a:spLocks noChangeArrowheads="1"/>
          </p:cNvSpPr>
          <p:nvPr/>
        </p:nvSpPr>
        <p:spPr bwMode="auto">
          <a:xfrm>
            <a:off x="3533122" y="278923"/>
            <a:ext cx="568199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AIDAM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SUL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FRONTE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b="1" cap="all" dirty="0" err="1">
                <a:solidFill>
                  <a:srgbClr val="10518E"/>
                </a:solidFill>
                <a:latin typeface="Trebuchet MS" charset="0"/>
                <a:cs typeface="Trebuchet MS" charset="0"/>
              </a:rPr>
              <a:t>INTERNAZIONALIZZAZIONE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È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</a:t>
            </a:r>
            <a:r>
              <a:rPr lang="en-US" sz="1200" cap="all" dirty="0" err="1">
                <a:solidFill>
                  <a:srgbClr val="676767"/>
                </a:solidFill>
                <a:latin typeface="Trebuchet MS" charset="0"/>
                <a:cs typeface="Trebuchet MS" charset="0"/>
              </a:rPr>
              <a:t>ATTIVA</a:t>
            </a:r>
            <a:r>
              <a:rPr lang="en-US" sz="1200" cap="all" dirty="0">
                <a:solidFill>
                  <a:srgbClr val="676767"/>
                </a:solidFill>
                <a:latin typeface="Trebuchet MS" charset="0"/>
                <a:cs typeface="Trebuchet MS" charset="0"/>
              </a:rPr>
              <a:t> IN...</a:t>
            </a:r>
            <a:endParaRPr lang="en-US" sz="1200" cap="all" dirty="0">
              <a:solidFill>
                <a:srgbClr val="24609B"/>
              </a:solidFill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663</Words>
  <Application>Microsoft Office PowerPoint</Application>
  <PresentationFormat>A4 (210 × 297 mm)</PresentationFormat>
  <Paragraphs>208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Trebuchet MS</vt:lpstr>
      <vt:lpstr>Tema di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Cosberg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Judy Amantia</dc:creator>
  <cp:lastModifiedBy>Agata</cp:lastModifiedBy>
  <cp:revision>648</cp:revision>
  <cp:lastPrinted>2017-09-14T09:17:43Z</cp:lastPrinted>
  <dcterms:created xsi:type="dcterms:W3CDTF">2017-03-30T14:20:43Z</dcterms:created>
  <dcterms:modified xsi:type="dcterms:W3CDTF">2017-11-22T11:04:47Z</dcterms:modified>
</cp:coreProperties>
</file>